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1" r:id="rId6"/>
    <p:sldId id="280" r:id="rId7"/>
    <p:sldId id="281" r:id="rId8"/>
    <p:sldId id="272" r:id="rId9"/>
    <p:sldId id="266" r:id="rId10"/>
    <p:sldId id="273" r:id="rId11"/>
    <p:sldId id="274" r:id="rId12"/>
    <p:sldId id="271" r:id="rId13"/>
    <p:sldId id="260" r:id="rId14"/>
    <p:sldId id="264" r:id="rId15"/>
    <p:sldId id="265" r:id="rId16"/>
    <p:sldId id="278" r:id="rId17"/>
    <p:sldId id="276" r:id="rId18"/>
    <p:sldId id="277"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8FA589-E8F2-41CC-A4DE-20A9E9849287}">
          <p14:sldIdLst>
            <p14:sldId id="256"/>
            <p14:sldId id="257"/>
            <p14:sldId id="258"/>
            <p14:sldId id="259"/>
            <p14:sldId id="261"/>
            <p14:sldId id="280"/>
            <p14:sldId id="281"/>
            <p14:sldId id="272"/>
            <p14:sldId id="266"/>
            <p14:sldId id="273"/>
            <p14:sldId id="274"/>
            <p14:sldId id="271"/>
            <p14:sldId id="260"/>
            <p14:sldId id="264"/>
            <p14:sldId id="265"/>
            <p14:sldId id="278"/>
            <p14:sldId id="276"/>
            <p14:sldId id="277"/>
            <p14:sldId id="282"/>
          </p14:sldIdLst>
        </p14:section>
        <p14:section name="Untitled Section" id="{DBC1707E-0DBA-4EBD-96A4-7C0D7820D284}">
          <p14:sldIdLst/>
        </p14:section>
        <p14:section name="Untitled Section" id="{E7673CAF-6BC8-45E8-AA0D-65D8A80D7EC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y Jolic" initials="RJ" lastIdx="3" clrIdx="0">
    <p:extLst>
      <p:ext uri="{19B8F6BF-5375-455C-9EA6-DF929625EA0E}">
        <p15:presenceInfo xmlns:p15="http://schemas.microsoft.com/office/powerpoint/2012/main" userId="S-1-5-21-2123399481-3922744232-3379064061-1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54" autoAdjust="0"/>
    <p:restoredTop sz="94660"/>
  </p:normalViewPr>
  <p:slideViewPr>
    <p:cSldViewPr snapToGrid="0">
      <p:cViewPr varScale="1">
        <p:scale>
          <a:sx n="107" d="100"/>
          <a:sy n="107" d="100"/>
        </p:scale>
        <p:origin x="280" y="160"/>
      </p:cViewPr>
      <p:guideLst/>
    </p:cSldViewPr>
  </p:slideViewPr>
  <p:notesTextViewPr>
    <p:cViewPr>
      <p:scale>
        <a:sx n="3" d="2"/>
        <a:sy n="3" d="2"/>
      </p:scale>
      <p:origin x="0" y="0"/>
    </p:cViewPr>
  </p:notesTextViewPr>
  <p:notesViewPr>
    <p:cSldViewPr snapToGrid="0">
      <p:cViewPr varScale="1">
        <p:scale>
          <a:sx n="108" d="100"/>
          <a:sy n="108" d="100"/>
        </p:scale>
        <p:origin x="339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Patterns of usage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874-4CE9-ADF8-5E11C946C1C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874-4CE9-ADF8-5E11C946C1C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874-4CE9-ADF8-5E11C946C1CD}"/>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Sheet1!$A$1:$A$3</c:f>
              <c:strCache>
                <c:ptCount val="3"/>
                <c:pt idx="0">
                  <c:v>Single year</c:v>
                </c:pt>
                <c:pt idx="1">
                  <c:v>Repeat clients</c:v>
                </c:pt>
                <c:pt idx="2">
                  <c:v>Intermittent</c:v>
                </c:pt>
              </c:strCache>
            </c:strRef>
          </c:cat>
          <c:val>
            <c:numRef>
              <c:f>Sheet1!$B$1:$B$3</c:f>
              <c:numCache>
                <c:formatCode>General</c:formatCode>
                <c:ptCount val="3"/>
                <c:pt idx="0">
                  <c:v>60</c:v>
                </c:pt>
                <c:pt idx="1">
                  <c:v>14</c:v>
                </c:pt>
                <c:pt idx="2">
                  <c:v>26</c:v>
                </c:pt>
              </c:numCache>
            </c:numRef>
          </c:val>
          <c:extLst>
            <c:ext xmlns:c16="http://schemas.microsoft.com/office/drawing/2014/chart" uri="{C3380CC4-5D6E-409C-BE32-E72D297353CC}">
              <c16:uniqueId val="{00000006-D874-4CE9-ADF8-5E11C946C1CD}"/>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High cost clients</a:t>
            </a:r>
            <a:r>
              <a:rPr lang="en-US" baseline="0" dirty="0"/>
              <a:t> - total clients</a:t>
            </a:r>
            <a:endParaRPr lang="en-US" dirty="0"/>
          </a:p>
        </c:rich>
      </c:tx>
      <c:layout>
        <c:manualLayout>
          <c:xMode val="edge"/>
          <c:yMode val="edge"/>
          <c:x val="0.2413123359580053"/>
          <c:y val="2.76134079402680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C75-49DC-A673-1B1E80C412C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C75-49DC-A673-1B1E80C412C5}"/>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Sheet1!$A$1:$A$2</c:f>
              <c:strCache>
                <c:ptCount val="2"/>
                <c:pt idx="0">
                  <c:v>All clients</c:v>
                </c:pt>
                <c:pt idx="1">
                  <c:v>High cost</c:v>
                </c:pt>
              </c:strCache>
            </c:strRef>
          </c:cat>
          <c:val>
            <c:numRef>
              <c:f>Sheet1!$B$1:$B$2</c:f>
              <c:numCache>
                <c:formatCode>General</c:formatCode>
                <c:ptCount val="2"/>
                <c:pt idx="0">
                  <c:v>100</c:v>
                </c:pt>
                <c:pt idx="1">
                  <c:v>9.4</c:v>
                </c:pt>
              </c:numCache>
            </c:numRef>
          </c:val>
          <c:extLst>
            <c:ext xmlns:c16="http://schemas.microsoft.com/office/drawing/2014/chart" uri="{C3380CC4-5D6E-409C-BE32-E72D297353CC}">
              <c16:uniqueId val="{00000004-5C75-49DC-A673-1B1E80C412C5}"/>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Crossover clients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CD4-456D-96AC-3222DB6701F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CD4-456D-96AC-3222DB6701F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CD4-456D-96AC-3222DB6701F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CD4-456D-96AC-3222DB6701F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Sheet1!$A$19:$A$22</c:f>
              <c:strCache>
                <c:ptCount val="4"/>
                <c:pt idx="0">
                  <c:v>Civil/Criminal</c:v>
                </c:pt>
                <c:pt idx="1">
                  <c:v>Civil/Family</c:v>
                </c:pt>
                <c:pt idx="2">
                  <c:v>Criminal/Family</c:v>
                </c:pt>
                <c:pt idx="3">
                  <c:v>All programs</c:v>
                </c:pt>
              </c:strCache>
            </c:strRef>
          </c:cat>
          <c:val>
            <c:numRef>
              <c:f>Sheet1!$B$19:$B$22</c:f>
              <c:numCache>
                <c:formatCode>0.00%</c:formatCode>
                <c:ptCount val="4"/>
                <c:pt idx="0">
                  <c:v>0.26700000000000002</c:v>
                </c:pt>
                <c:pt idx="1">
                  <c:v>0.13700000000000001</c:v>
                </c:pt>
                <c:pt idx="2">
                  <c:v>0.42699999999999999</c:v>
                </c:pt>
                <c:pt idx="3">
                  <c:v>0.16899999999999998</c:v>
                </c:pt>
              </c:numCache>
            </c:numRef>
          </c:val>
          <c:extLst>
            <c:ext xmlns:c16="http://schemas.microsoft.com/office/drawing/2014/chart" uri="{C3380CC4-5D6E-409C-BE32-E72D297353CC}">
              <c16:uniqueId val="{00000008-ECD4-456D-96AC-3222DB6701F0}"/>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 services to clients with a disability</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dLbls>
          <c:dLblPos val="inEnd"/>
          <c:showLegendKey val="0"/>
          <c:showVal val="1"/>
          <c:showCatName val="0"/>
          <c:showSerName val="0"/>
          <c:showPercent val="0"/>
          <c:showBubbleSize val="0"/>
        </c:dLbls>
        <c:gapWidth val="41"/>
        <c:axId val="547120520"/>
        <c:axId val="547121832"/>
      </c:barChart>
      <c:catAx>
        <c:axId val="547120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547121832"/>
        <c:crosses val="autoZero"/>
        <c:auto val="1"/>
        <c:lblAlgn val="ctr"/>
        <c:lblOffset val="100"/>
        <c:noMultiLvlLbl val="0"/>
      </c:catAx>
      <c:valAx>
        <c:axId val="547121832"/>
        <c:scaling>
          <c:orientation val="minMax"/>
        </c:scaling>
        <c:delete val="1"/>
        <c:axPos val="l"/>
        <c:numFmt formatCode="General" sourceLinked="1"/>
        <c:majorTickMark val="none"/>
        <c:minorTickMark val="none"/>
        <c:tickLblPos val="nextTo"/>
        <c:crossAx val="5471205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 Services to clients with disability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Sheet1!$A$1:$A$6</c:f>
              <c:strCache>
                <c:ptCount val="5"/>
                <c:pt idx="0">
                  <c:v>All clients</c:v>
                </c:pt>
                <c:pt idx="1">
                  <c:v>Young people</c:v>
                </c:pt>
                <c:pt idx="2">
                  <c:v>ATSI</c:v>
                </c:pt>
                <c:pt idx="3">
                  <c:v>LOTE</c:v>
                </c:pt>
                <c:pt idx="4">
                  <c:v>High Cost</c:v>
                </c:pt>
              </c:strCache>
            </c:strRef>
          </c:cat>
          <c:val>
            <c:numRef>
              <c:f>Sheet1!$B$1:$B$6</c:f>
              <c:numCache>
                <c:formatCode>General</c:formatCode>
                <c:ptCount val="5"/>
                <c:pt idx="0">
                  <c:v>20.54</c:v>
                </c:pt>
                <c:pt idx="1">
                  <c:v>9.16</c:v>
                </c:pt>
                <c:pt idx="2">
                  <c:v>30.6</c:v>
                </c:pt>
                <c:pt idx="3">
                  <c:v>23.07</c:v>
                </c:pt>
                <c:pt idx="4">
                  <c:v>28.42</c:v>
                </c:pt>
              </c:numCache>
            </c:numRef>
          </c:val>
          <c:extLst>
            <c:ext xmlns:c16="http://schemas.microsoft.com/office/drawing/2014/chart" uri="{C3380CC4-5D6E-409C-BE32-E72D297353CC}">
              <c16:uniqueId val="{00000000-6DB7-4235-954A-EB1AC853C666}"/>
            </c:ext>
          </c:extLst>
        </c:ser>
        <c:dLbls>
          <c:dLblPos val="inEnd"/>
          <c:showLegendKey val="0"/>
          <c:showVal val="1"/>
          <c:showCatName val="0"/>
          <c:showSerName val="0"/>
          <c:showPercent val="0"/>
          <c:showBubbleSize val="0"/>
        </c:dLbls>
        <c:gapWidth val="65"/>
        <c:axId val="561922080"/>
        <c:axId val="561917816"/>
      </c:barChart>
      <c:catAx>
        <c:axId val="5619220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61917816"/>
        <c:crosses val="autoZero"/>
        <c:auto val="1"/>
        <c:lblAlgn val="ctr"/>
        <c:lblOffset val="100"/>
        <c:noMultiLvlLbl val="0"/>
      </c:catAx>
      <c:valAx>
        <c:axId val="561917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19220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Type of disability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Sheet1!$B$8</c:f>
              <c:strCache>
                <c:ptCount val="1"/>
                <c:pt idx="0">
                  <c:v>Mental Health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strRef>
              <c:f>Sheet1!$A$9:$A$14</c:f>
              <c:strCache>
                <c:ptCount val="5"/>
                <c:pt idx="0">
                  <c:v>All clients</c:v>
                </c:pt>
                <c:pt idx="1">
                  <c:v>Young people</c:v>
                </c:pt>
                <c:pt idx="2">
                  <c:v>ATSI</c:v>
                </c:pt>
                <c:pt idx="3">
                  <c:v>LOTE</c:v>
                </c:pt>
                <c:pt idx="4">
                  <c:v>High cost</c:v>
                </c:pt>
              </c:strCache>
            </c:strRef>
          </c:cat>
          <c:val>
            <c:numRef>
              <c:f>Sheet1!$B$9:$B$14</c:f>
              <c:numCache>
                <c:formatCode>General</c:formatCode>
                <c:ptCount val="5"/>
                <c:pt idx="0">
                  <c:v>57.88</c:v>
                </c:pt>
                <c:pt idx="1">
                  <c:v>49.64</c:v>
                </c:pt>
                <c:pt idx="2">
                  <c:v>52.42</c:v>
                </c:pt>
                <c:pt idx="3">
                  <c:v>55.41</c:v>
                </c:pt>
                <c:pt idx="4">
                  <c:v>57.41</c:v>
                </c:pt>
              </c:numCache>
            </c:numRef>
          </c:val>
          <c:extLst>
            <c:ext xmlns:c16="http://schemas.microsoft.com/office/drawing/2014/chart" uri="{C3380CC4-5D6E-409C-BE32-E72D297353CC}">
              <c16:uniqueId val="{00000000-C914-4214-95BC-7FECA27271D8}"/>
            </c:ext>
          </c:extLst>
        </c:ser>
        <c:ser>
          <c:idx val="1"/>
          <c:order val="1"/>
          <c:tx>
            <c:strRef>
              <c:f>Sheet1!$C$8</c:f>
              <c:strCache>
                <c:ptCount val="1"/>
                <c:pt idx="0">
                  <c:v>Physical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strRef>
              <c:f>Sheet1!$A$9:$A$14</c:f>
              <c:strCache>
                <c:ptCount val="5"/>
                <c:pt idx="0">
                  <c:v>All clients</c:v>
                </c:pt>
                <c:pt idx="1">
                  <c:v>Young people</c:v>
                </c:pt>
                <c:pt idx="2">
                  <c:v>ATSI</c:v>
                </c:pt>
                <c:pt idx="3">
                  <c:v>LOTE</c:v>
                </c:pt>
                <c:pt idx="4">
                  <c:v>High cost</c:v>
                </c:pt>
              </c:strCache>
            </c:strRef>
          </c:cat>
          <c:val>
            <c:numRef>
              <c:f>Sheet1!$C$9:$C$14</c:f>
              <c:numCache>
                <c:formatCode>General</c:formatCode>
                <c:ptCount val="5"/>
                <c:pt idx="0">
                  <c:v>16.690000000000001</c:v>
                </c:pt>
                <c:pt idx="1">
                  <c:v>5.68</c:v>
                </c:pt>
                <c:pt idx="2">
                  <c:v>12.28</c:v>
                </c:pt>
                <c:pt idx="3">
                  <c:v>24.19</c:v>
                </c:pt>
                <c:pt idx="4">
                  <c:v>11</c:v>
                </c:pt>
              </c:numCache>
            </c:numRef>
          </c:val>
          <c:extLst>
            <c:ext xmlns:c16="http://schemas.microsoft.com/office/drawing/2014/chart" uri="{C3380CC4-5D6E-409C-BE32-E72D297353CC}">
              <c16:uniqueId val="{00000001-C914-4214-95BC-7FECA27271D8}"/>
            </c:ext>
          </c:extLst>
        </c:ser>
        <c:ser>
          <c:idx val="2"/>
          <c:order val="2"/>
          <c:tx>
            <c:strRef>
              <c:f>Sheet1!$D$8</c:f>
              <c:strCache>
                <c:ptCount val="1"/>
                <c:pt idx="0">
                  <c:v>Intellectual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strRef>
              <c:f>Sheet1!$A$9:$A$14</c:f>
              <c:strCache>
                <c:ptCount val="5"/>
                <c:pt idx="0">
                  <c:v>All clients</c:v>
                </c:pt>
                <c:pt idx="1">
                  <c:v>Young people</c:v>
                </c:pt>
                <c:pt idx="2">
                  <c:v>ATSI</c:v>
                </c:pt>
                <c:pt idx="3">
                  <c:v>LOTE</c:v>
                </c:pt>
                <c:pt idx="4">
                  <c:v>High cost</c:v>
                </c:pt>
              </c:strCache>
            </c:strRef>
          </c:cat>
          <c:val>
            <c:numRef>
              <c:f>Sheet1!$D$9:$D$14</c:f>
              <c:numCache>
                <c:formatCode>General</c:formatCode>
                <c:ptCount val="5"/>
                <c:pt idx="0">
                  <c:v>8.67</c:v>
                </c:pt>
                <c:pt idx="1">
                  <c:v>28.84</c:v>
                </c:pt>
                <c:pt idx="2">
                  <c:v>15.58</c:v>
                </c:pt>
                <c:pt idx="3">
                  <c:v>3.23</c:v>
                </c:pt>
                <c:pt idx="4">
                  <c:v>13.17</c:v>
                </c:pt>
              </c:numCache>
            </c:numRef>
          </c:val>
          <c:extLst>
            <c:ext xmlns:c16="http://schemas.microsoft.com/office/drawing/2014/chart" uri="{C3380CC4-5D6E-409C-BE32-E72D297353CC}">
              <c16:uniqueId val="{00000002-C914-4214-95BC-7FECA27271D8}"/>
            </c:ext>
          </c:extLst>
        </c:ser>
        <c:ser>
          <c:idx val="3"/>
          <c:order val="3"/>
          <c:tx>
            <c:strRef>
              <c:f>Sheet1!$E$8</c:f>
              <c:strCache>
                <c:ptCount val="1"/>
                <c:pt idx="0">
                  <c:v>ABI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strRef>
              <c:f>Sheet1!$A$9:$A$14</c:f>
              <c:strCache>
                <c:ptCount val="5"/>
                <c:pt idx="0">
                  <c:v>All clients</c:v>
                </c:pt>
                <c:pt idx="1">
                  <c:v>Young people</c:v>
                </c:pt>
                <c:pt idx="2">
                  <c:v>ATSI</c:v>
                </c:pt>
                <c:pt idx="3">
                  <c:v>LOTE</c:v>
                </c:pt>
                <c:pt idx="4">
                  <c:v>High cost</c:v>
                </c:pt>
              </c:strCache>
            </c:strRef>
          </c:cat>
          <c:val>
            <c:numRef>
              <c:f>Sheet1!$E$9:$E$14</c:f>
              <c:numCache>
                <c:formatCode>General</c:formatCode>
                <c:ptCount val="5"/>
                <c:pt idx="0">
                  <c:v>6.15</c:v>
                </c:pt>
                <c:pt idx="1">
                  <c:v>2.77</c:v>
                </c:pt>
                <c:pt idx="2">
                  <c:v>9.9700000000000006</c:v>
                </c:pt>
                <c:pt idx="3">
                  <c:v>4.82</c:v>
                </c:pt>
                <c:pt idx="4">
                  <c:v>9.48</c:v>
                </c:pt>
              </c:numCache>
            </c:numRef>
          </c:val>
          <c:extLst>
            <c:ext xmlns:c16="http://schemas.microsoft.com/office/drawing/2014/chart" uri="{C3380CC4-5D6E-409C-BE32-E72D297353CC}">
              <c16:uniqueId val="{00000003-C914-4214-95BC-7FECA27271D8}"/>
            </c:ext>
          </c:extLst>
        </c:ser>
        <c:dLbls>
          <c:showLegendKey val="0"/>
          <c:showVal val="0"/>
          <c:showCatName val="0"/>
          <c:showSerName val="0"/>
          <c:showPercent val="0"/>
          <c:showBubbleSize val="0"/>
        </c:dLbls>
        <c:gapWidth val="150"/>
        <c:overlap val="100"/>
        <c:axId val="557955104"/>
        <c:axId val="557952808"/>
      </c:barChart>
      <c:catAx>
        <c:axId val="557955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952808"/>
        <c:crosses val="autoZero"/>
        <c:auto val="1"/>
        <c:lblAlgn val="ctr"/>
        <c:lblOffset val="100"/>
        <c:noMultiLvlLbl val="0"/>
      </c:catAx>
      <c:valAx>
        <c:axId val="5579528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7955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4DF1C-760E-4904-B6E1-EE67E649532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0FBF211-EDA9-48BA-A48B-BC9715CC3CBF}">
      <dgm:prSet phldrT="[Text]"/>
      <dgm:spPr/>
      <dgm:t>
        <a:bodyPr/>
        <a:lstStyle/>
        <a:p>
          <a:r>
            <a:rPr lang="en-US" dirty="0"/>
            <a:t>Students</a:t>
          </a:r>
        </a:p>
      </dgm:t>
    </dgm:pt>
    <dgm:pt modelId="{5DECB2F9-8711-4A73-A5E8-846322167EAA}" type="parTrans" cxnId="{42727176-4F41-4DB8-9704-0844C53FD078}">
      <dgm:prSet/>
      <dgm:spPr/>
      <dgm:t>
        <a:bodyPr/>
        <a:lstStyle/>
        <a:p>
          <a:endParaRPr lang="en-US"/>
        </a:p>
      </dgm:t>
    </dgm:pt>
    <dgm:pt modelId="{F7FA0877-F1B3-4B40-AF3D-9D8DDC6FE244}" type="sibTrans" cxnId="{42727176-4F41-4DB8-9704-0844C53FD078}">
      <dgm:prSet/>
      <dgm:spPr/>
      <dgm:t>
        <a:bodyPr/>
        <a:lstStyle/>
        <a:p>
          <a:endParaRPr lang="en-US"/>
        </a:p>
      </dgm:t>
    </dgm:pt>
    <dgm:pt modelId="{5786FC67-426E-44CC-83B7-3AF5183375D4}">
      <dgm:prSet phldrT="[Text]"/>
      <dgm:spPr/>
      <dgm:t>
        <a:bodyPr/>
        <a:lstStyle/>
        <a:p>
          <a:r>
            <a:rPr lang="en-US" dirty="0"/>
            <a:t>NFPs</a:t>
          </a:r>
        </a:p>
      </dgm:t>
    </dgm:pt>
    <dgm:pt modelId="{550244B9-3F5B-411F-9381-C2B2ADC3B345}" type="parTrans" cxnId="{B878ACE2-BCE4-404C-9AB0-1A1D3BDAD393}">
      <dgm:prSet/>
      <dgm:spPr/>
      <dgm:t>
        <a:bodyPr/>
        <a:lstStyle/>
        <a:p>
          <a:endParaRPr lang="en-US"/>
        </a:p>
      </dgm:t>
    </dgm:pt>
    <dgm:pt modelId="{E36F0F9C-B22F-4AA7-8F47-C4A4270F5901}" type="sibTrans" cxnId="{B878ACE2-BCE4-404C-9AB0-1A1D3BDAD393}">
      <dgm:prSet/>
      <dgm:spPr/>
      <dgm:t>
        <a:bodyPr/>
        <a:lstStyle/>
        <a:p>
          <a:endParaRPr lang="en-US"/>
        </a:p>
      </dgm:t>
    </dgm:pt>
    <dgm:pt modelId="{16200BDC-5FF5-4B5B-AB6D-097DFB2D81B7}">
      <dgm:prSet phldrT="[Text]"/>
      <dgm:spPr/>
      <dgm:t>
        <a:bodyPr/>
        <a:lstStyle/>
        <a:p>
          <a:r>
            <a:rPr lang="en-US" dirty="0"/>
            <a:t>Mentors</a:t>
          </a:r>
        </a:p>
      </dgm:t>
    </dgm:pt>
    <dgm:pt modelId="{51EF2975-390C-4DAA-92FC-3F13A6BBC447}" type="parTrans" cxnId="{68C1CEE8-019D-477C-A904-CC358901C560}">
      <dgm:prSet/>
      <dgm:spPr/>
      <dgm:t>
        <a:bodyPr/>
        <a:lstStyle/>
        <a:p>
          <a:endParaRPr lang="en-US"/>
        </a:p>
      </dgm:t>
    </dgm:pt>
    <dgm:pt modelId="{6818DDDA-A765-43F9-9567-E295221A81C8}" type="sibTrans" cxnId="{68C1CEE8-019D-477C-A904-CC358901C560}">
      <dgm:prSet/>
      <dgm:spPr/>
      <dgm:t>
        <a:bodyPr/>
        <a:lstStyle/>
        <a:p>
          <a:endParaRPr lang="en-US"/>
        </a:p>
      </dgm:t>
    </dgm:pt>
    <dgm:pt modelId="{452C023D-4BFD-4D1B-905C-6EF724B7942A}" type="pres">
      <dgm:prSet presAssocID="{31D4DF1C-760E-4904-B6E1-EE67E6495328}" presName="Name0" presStyleCnt="0">
        <dgm:presLayoutVars>
          <dgm:dir/>
          <dgm:resizeHandles val="exact"/>
        </dgm:presLayoutVars>
      </dgm:prSet>
      <dgm:spPr/>
    </dgm:pt>
    <dgm:pt modelId="{EEE5AC77-275D-40CC-8877-3AF419290670}" type="pres">
      <dgm:prSet presAssocID="{00FBF211-EDA9-48BA-A48B-BC9715CC3CBF}" presName="node" presStyleLbl="node1" presStyleIdx="0" presStyleCnt="3" custAng="0" custRadScaleRad="88007" custRadScaleInc="0">
        <dgm:presLayoutVars>
          <dgm:bulletEnabled val="1"/>
        </dgm:presLayoutVars>
      </dgm:prSet>
      <dgm:spPr/>
    </dgm:pt>
    <dgm:pt modelId="{A7C83213-B049-4801-82EF-101772FB777C}" type="pres">
      <dgm:prSet presAssocID="{F7FA0877-F1B3-4B40-AF3D-9D8DDC6FE244}" presName="sibTrans" presStyleLbl="sibTrans2D1" presStyleIdx="0" presStyleCnt="3"/>
      <dgm:spPr/>
    </dgm:pt>
    <dgm:pt modelId="{6B870259-0C64-400B-80F5-B112D6BE6E2B}" type="pres">
      <dgm:prSet presAssocID="{F7FA0877-F1B3-4B40-AF3D-9D8DDC6FE244}" presName="connectorText" presStyleLbl="sibTrans2D1" presStyleIdx="0" presStyleCnt="3"/>
      <dgm:spPr/>
    </dgm:pt>
    <dgm:pt modelId="{20EEC9C9-B07B-4B1F-B3A5-A8F302307A6F}" type="pres">
      <dgm:prSet presAssocID="{5786FC67-426E-44CC-83B7-3AF5183375D4}" presName="node" presStyleLbl="node1" presStyleIdx="1" presStyleCnt="3" custRadScaleRad="95759" custRadScaleInc="-6943">
        <dgm:presLayoutVars>
          <dgm:bulletEnabled val="1"/>
        </dgm:presLayoutVars>
      </dgm:prSet>
      <dgm:spPr/>
    </dgm:pt>
    <dgm:pt modelId="{94EC690D-F957-4D4F-B8D9-129B67927C29}" type="pres">
      <dgm:prSet presAssocID="{E36F0F9C-B22F-4AA7-8F47-C4A4270F5901}" presName="sibTrans" presStyleLbl="sibTrans2D1" presStyleIdx="1" presStyleCnt="3"/>
      <dgm:spPr/>
    </dgm:pt>
    <dgm:pt modelId="{71803C88-B25F-47A7-9A66-4BD5CF10672B}" type="pres">
      <dgm:prSet presAssocID="{E36F0F9C-B22F-4AA7-8F47-C4A4270F5901}" presName="connectorText" presStyleLbl="sibTrans2D1" presStyleIdx="1" presStyleCnt="3"/>
      <dgm:spPr/>
    </dgm:pt>
    <dgm:pt modelId="{7F97E67D-A493-4E50-BB8D-BA43FAF19BB8}" type="pres">
      <dgm:prSet presAssocID="{16200BDC-5FF5-4B5B-AB6D-097DFB2D81B7}" presName="node" presStyleLbl="node1" presStyleIdx="2" presStyleCnt="3" custRadScaleRad="94463" custRadScaleInc="6773">
        <dgm:presLayoutVars>
          <dgm:bulletEnabled val="1"/>
        </dgm:presLayoutVars>
      </dgm:prSet>
      <dgm:spPr/>
    </dgm:pt>
    <dgm:pt modelId="{B3FC253B-32E9-4CE1-914F-564629915EED}" type="pres">
      <dgm:prSet presAssocID="{6818DDDA-A765-43F9-9567-E295221A81C8}" presName="sibTrans" presStyleLbl="sibTrans2D1" presStyleIdx="2" presStyleCnt="3"/>
      <dgm:spPr/>
    </dgm:pt>
    <dgm:pt modelId="{7CD0821F-FD77-4EC6-A7CE-3ADD574294D1}" type="pres">
      <dgm:prSet presAssocID="{6818DDDA-A765-43F9-9567-E295221A81C8}" presName="connectorText" presStyleLbl="sibTrans2D1" presStyleIdx="2" presStyleCnt="3"/>
      <dgm:spPr/>
    </dgm:pt>
  </dgm:ptLst>
  <dgm:cxnLst>
    <dgm:cxn modelId="{FC599701-25AF-4F6F-B872-EDBCF38CBFE2}" type="presOf" srcId="{E36F0F9C-B22F-4AA7-8F47-C4A4270F5901}" destId="{71803C88-B25F-47A7-9A66-4BD5CF10672B}" srcOrd="1" destOrd="0" presId="urn:microsoft.com/office/officeart/2005/8/layout/cycle7"/>
    <dgm:cxn modelId="{25F68F26-698E-4AF9-AB3D-03D9D0B1EEB2}" type="presOf" srcId="{31D4DF1C-760E-4904-B6E1-EE67E6495328}" destId="{452C023D-4BFD-4D1B-905C-6EF724B7942A}" srcOrd="0" destOrd="0" presId="urn:microsoft.com/office/officeart/2005/8/layout/cycle7"/>
    <dgm:cxn modelId="{CB55B435-4AE0-4747-A3A4-7EACF9A454DD}" type="presOf" srcId="{16200BDC-5FF5-4B5B-AB6D-097DFB2D81B7}" destId="{7F97E67D-A493-4E50-BB8D-BA43FAF19BB8}" srcOrd="0" destOrd="0" presId="urn:microsoft.com/office/officeart/2005/8/layout/cycle7"/>
    <dgm:cxn modelId="{6246E338-B806-4CF9-8883-BC8F1A5FF2F9}" type="presOf" srcId="{6818DDDA-A765-43F9-9567-E295221A81C8}" destId="{B3FC253B-32E9-4CE1-914F-564629915EED}" srcOrd="0" destOrd="0" presId="urn:microsoft.com/office/officeart/2005/8/layout/cycle7"/>
    <dgm:cxn modelId="{B6050546-F02A-42B5-86D9-34D83852C3CF}" type="presOf" srcId="{F7FA0877-F1B3-4B40-AF3D-9D8DDC6FE244}" destId="{6B870259-0C64-400B-80F5-B112D6BE6E2B}" srcOrd="1" destOrd="0" presId="urn:microsoft.com/office/officeart/2005/8/layout/cycle7"/>
    <dgm:cxn modelId="{42727176-4F41-4DB8-9704-0844C53FD078}" srcId="{31D4DF1C-760E-4904-B6E1-EE67E6495328}" destId="{00FBF211-EDA9-48BA-A48B-BC9715CC3CBF}" srcOrd="0" destOrd="0" parTransId="{5DECB2F9-8711-4A73-A5E8-846322167EAA}" sibTransId="{F7FA0877-F1B3-4B40-AF3D-9D8DDC6FE244}"/>
    <dgm:cxn modelId="{F6BC037A-70DF-40AC-9C38-9D5544F12D91}" type="presOf" srcId="{6818DDDA-A765-43F9-9567-E295221A81C8}" destId="{7CD0821F-FD77-4EC6-A7CE-3ADD574294D1}" srcOrd="1" destOrd="0" presId="urn:microsoft.com/office/officeart/2005/8/layout/cycle7"/>
    <dgm:cxn modelId="{B416698F-63BE-466C-A80C-C2CBCCB02975}" type="presOf" srcId="{00FBF211-EDA9-48BA-A48B-BC9715CC3CBF}" destId="{EEE5AC77-275D-40CC-8877-3AF419290670}" srcOrd="0" destOrd="0" presId="urn:microsoft.com/office/officeart/2005/8/layout/cycle7"/>
    <dgm:cxn modelId="{117C7ED8-1366-4501-950F-33437D8474DE}" type="presOf" srcId="{F7FA0877-F1B3-4B40-AF3D-9D8DDC6FE244}" destId="{A7C83213-B049-4801-82EF-101772FB777C}" srcOrd="0" destOrd="0" presId="urn:microsoft.com/office/officeart/2005/8/layout/cycle7"/>
    <dgm:cxn modelId="{04FF29DC-4393-4455-9737-3E1AB95FCD0B}" type="presOf" srcId="{5786FC67-426E-44CC-83B7-3AF5183375D4}" destId="{20EEC9C9-B07B-4B1F-B3A5-A8F302307A6F}" srcOrd="0" destOrd="0" presId="urn:microsoft.com/office/officeart/2005/8/layout/cycle7"/>
    <dgm:cxn modelId="{B878ACE2-BCE4-404C-9AB0-1A1D3BDAD393}" srcId="{31D4DF1C-760E-4904-B6E1-EE67E6495328}" destId="{5786FC67-426E-44CC-83B7-3AF5183375D4}" srcOrd="1" destOrd="0" parTransId="{550244B9-3F5B-411F-9381-C2B2ADC3B345}" sibTransId="{E36F0F9C-B22F-4AA7-8F47-C4A4270F5901}"/>
    <dgm:cxn modelId="{68C1CEE8-019D-477C-A904-CC358901C560}" srcId="{31D4DF1C-760E-4904-B6E1-EE67E6495328}" destId="{16200BDC-5FF5-4B5B-AB6D-097DFB2D81B7}" srcOrd="2" destOrd="0" parTransId="{51EF2975-390C-4DAA-92FC-3F13A6BBC447}" sibTransId="{6818DDDA-A765-43F9-9567-E295221A81C8}"/>
    <dgm:cxn modelId="{82F76EF0-9997-42CC-9ABA-88026BF9C5E1}" type="presOf" srcId="{E36F0F9C-B22F-4AA7-8F47-C4A4270F5901}" destId="{94EC690D-F957-4D4F-B8D9-129B67927C29}" srcOrd="0" destOrd="0" presId="urn:microsoft.com/office/officeart/2005/8/layout/cycle7"/>
    <dgm:cxn modelId="{A4C6DE45-79F1-4FDA-B736-77A2E8144D3E}" type="presParOf" srcId="{452C023D-4BFD-4D1B-905C-6EF724B7942A}" destId="{EEE5AC77-275D-40CC-8877-3AF419290670}" srcOrd="0" destOrd="0" presId="urn:microsoft.com/office/officeart/2005/8/layout/cycle7"/>
    <dgm:cxn modelId="{CA28F656-5561-4349-B949-C5E23EA49A49}" type="presParOf" srcId="{452C023D-4BFD-4D1B-905C-6EF724B7942A}" destId="{A7C83213-B049-4801-82EF-101772FB777C}" srcOrd="1" destOrd="0" presId="urn:microsoft.com/office/officeart/2005/8/layout/cycle7"/>
    <dgm:cxn modelId="{3AE7A60E-F983-48A1-A04D-00A64BB361B0}" type="presParOf" srcId="{A7C83213-B049-4801-82EF-101772FB777C}" destId="{6B870259-0C64-400B-80F5-B112D6BE6E2B}" srcOrd="0" destOrd="0" presId="urn:microsoft.com/office/officeart/2005/8/layout/cycle7"/>
    <dgm:cxn modelId="{D1CA11CC-D48C-43E6-8F7F-00CE642EA468}" type="presParOf" srcId="{452C023D-4BFD-4D1B-905C-6EF724B7942A}" destId="{20EEC9C9-B07B-4B1F-B3A5-A8F302307A6F}" srcOrd="2" destOrd="0" presId="urn:microsoft.com/office/officeart/2005/8/layout/cycle7"/>
    <dgm:cxn modelId="{EB732E4D-C15E-4356-960C-F339518321BA}" type="presParOf" srcId="{452C023D-4BFD-4D1B-905C-6EF724B7942A}" destId="{94EC690D-F957-4D4F-B8D9-129B67927C29}" srcOrd="3" destOrd="0" presId="urn:microsoft.com/office/officeart/2005/8/layout/cycle7"/>
    <dgm:cxn modelId="{438790D5-B55E-460D-9E44-B55E1649181F}" type="presParOf" srcId="{94EC690D-F957-4D4F-B8D9-129B67927C29}" destId="{71803C88-B25F-47A7-9A66-4BD5CF10672B}" srcOrd="0" destOrd="0" presId="urn:microsoft.com/office/officeart/2005/8/layout/cycle7"/>
    <dgm:cxn modelId="{8607F0F1-FAA0-41A1-A5F1-567CDA982023}" type="presParOf" srcId="{452C023D-4BFD-4D1B-905C-6EF724B7942A}" destId="{7F97E67D-A493-4E50-BB8D-BA43FAF19BB8}" srcOrd="4" destOrd="0" presId="urn:microsoft.com/office/officeart/2005/8/layout/cycle7"/>
    <dgm:cxn modelId="{73E99C99-2105-4776-96F6-A05F6C328C64}" type="presParOf" srcId="{452C023D-4BFD-4D1B-905C-6EF724B7942A}" destId="{B3FC253B-32E9-4CE1-914F-564629915EED}" srcOrd="5" destOrd="0" presId="urn:microsoft.com/office/officeart/2005/8/layout/cycle7"/>
    <dgm:cxn modelId="{41ECD4DD-9186-4093-ADA8-C0C9BF1536FD}" type="presParOf" srcId="{B3FC253B-32E9-4CE1-914F-564629915EED}" destId="{7CD0821F-FD77-4EC6-A7CE-3ADD574294D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5AC77-275D-40CC-8877-3AF419290670}">
      <dsp:nvSpPr>
        <dsp:cNvPr id="0" name=""/>
        <dsp:cNvSpPr/>
      </dsp:nvSpPr>
      <dsp:spPr>
        <a:xfrm>
          <a:off x="4373202" y="261802"/>
          <a:ext cx="2283544" cy="114177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Students</a:t>
          </a:r>
        </a:p>
      </dsp:txBody>
      <dsp:txXfrm>
        <a:off x="4406643" y="295243"/>
        <a:ext cx="2216662" cy="1074890"/>
      </dsp:txXfrm>
    </dsp:sp>
    <dsp:sp modelId="{A7C83213-B049-4801-82EF-101772FB777C}">
      <dsp:nvSpPr>
        <dsp:cNvPr id="0" name=""/>
        <dsp:cNvSpPr/>
      </dsp:nvSpPr>
      <dsp:spPr>
        <a:xfrm rot="3384138">
          <a:off x="5876642" y="2044148"/>
          <a:ext cx="1151792" cy="3996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996528" y="2124072"/>
        <a:ext cx="912020" cy="239772"/>
      </dsp:txXfrm>
    </dsp:sp>
    <dsp:sp modelId="{20EEC9C9-B07B-4B1F-B3A5-A8F302307A6F}">
      <dsp:nvSpPr>
        <dsp:cNvPr id="0" name=""/>
        <dsp:cNvSpPr/>
      </dsp:nvSpPr>
      <dsp:spPr>
        <a:xfrm>
          <a:off x="6248330" y="3084342"/>
          <a:ext cx="2283544" cy="114177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NFPs</a:t>
          </a:r>
        </a:p>
      </dsp:txBody>
      <dsp:txXfrm>
        <a:off x="6281771" y="3117783"/>
        <a:ext cx="2216662" cy="1074890"/>
      </dsp:txXfrm>
    </dsp:sp>
    <dsp:sp modelId="{94EC690D-F957-4D4F-B8D9-129B67927C29}">
      <dsp:nvSpPr>
        <dsp:cNvPr id="0" name=""/>
        <dsp:cNvSpPr/>
      </dsp:nvSpPr>
      <dsp:spPr>
        <a:xfrm rot="10808305">
          <a:off x="4952566" y="3450920"/>
          <a:ext cx="1151792" cy="3996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072452" y="3530844"/>
        <a:ext cx="912020" cy="239772"/>
      </dsp:txXfrm>
    </dsp:sp>
    <dsp:sp modelId="{7F97E67D-A493-4E50-BB8D-BA43FAF19BB8}">
      <dsp:nvSpPr>
        <dsp:cNvPr id="0" name=""/>
        <dsp:cNvSpPr/>
      </dsp:nvSpPr>
      <dsp:spPr>
        <a:xfrm>
          <a:off x="2525050" y="3075347"/>
          <a:ext cx="2283544" cy="114177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Mentors</a:t>
          </a:r>
        </a:p>
      </dsp:txBody>
      <dsp:txXfrm>
        <a:off x="2558491" y="3108788"/>
        <a:ext cx="2216662" cy="1074890"/>
      </dsp:txXfrm>
    </dsp:sp>
    <dsp:sp modelId="{B3FC253B-32E9-4CE1-914F-564629915EED}">
      <dsp:nvSpPr>
        <dsp:cNvPr id="0" name=""/>
        <dsp:cNvSpPr/>
      </dsp:nvSpPr>
      <dsp:spPr>
        <a:xfrm rot="18198000">
          <a:off x="4015002" y="2039651"/>
          <a:ext cx="1151792" cy="3996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134888" y="2119575"/>
        <a:ext cx="912020" cy="23977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1C03A-7D5E-40A2-ACC7-487BBAD490CE}" type="datetimeFigureOut">
              <a:rPr lang="en-AU" smtClean="0"/>
              <a:t>18/2/22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202B5-69D8-4A0F-B314-779986B766BD}" type="slidenum">
              <a:rPr lang="en-AU" smtClean="0"/>
              <a:t>‹#›</a:t>
            </a:fld>
            <a:endParaRPr lang="en-AU"/>
          </a:p>
        </p:txBody>
      </p:sp>
    </p:spTree>
    <p:extLst>
      <p:ext uri="{BB962C8B-B14F-4D97-AF65-F5344CB8AC3E}">
        <p14:creationId xmlns:p14="http://schemas.microsoft.com/office/powerpoint/2010/main" val="37151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59202B5-69D8-4A0F-B314-779986B766BD}" type="slidenum">
              <a:rPr lang="en-AU" smtClean="0"/>
              <a:t>1</a:t>
            </a:fld>
            <a:endParaRPr lang="en-AU"/>
          </a:p>
        </p:txBody>
      </p:sp>
    </p:spTree>
    <p:extLst>
      <p:ext uri="{BB962C8B-B14F-4D97-AF65-F5344CB8AC3E}">
        <p14:creationId xmlns:p14="http://schemas.microsoft.com/office/powerpoint/2010/main" val="355975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top countries or origin and languages spoken. Combination of established communities and newly arrived communities</a:t>
            </a:r>
          </a:p>
        </p:txBody>
      </p:sp>
      <p:sp>
        <p:nvSpPr>
          <p:cNvPr id="4" name="Slide Number Placeholder 3"/>
          <p:cNvSpPr>
            <a:spLocks noGrp="1"/>
          </p:cNvSpPr>
          <p:nvPr>
            <p:ph type="sldNum" sz="quarter" idx="10"/>
          </p:nvPr>
        </p:nvSpPr>
        <p:spPr/>
        <p:txBody>
          <a:bodyPr/>
          <a:lstStyle/>
          <a:p>
            <a:fld id="{559202B5-69D8-4A0F-B314-779986B766BD}" type="slidenum">
              <a:rPr lang="en-AU" smtClean="0"/>
              <a:t>12</a:t>
            </a:fld>
            <a:endParaRPr lang="en-AU"/>
          </a:p>
        </p:txBody>
      </p:sp>
    </p:spTree>
    <p:extLst>
      <p:ext uri="{BB962C8B-B14F-4D97-AF65-F5344CB8AC3E}">
        <p14:creationId xmlns:p14="http://schemas.microsoft.com/office/powerpoint/2010/main" val="110320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assess who our ‘high cost’ clients were.</a:t>
            </a:r>
          </a:p>
          <a:p>
            <a:endParaRPr lang="en-US" dirty="0"/>
          </a:p>
          <a:p>
            <a:r>
              <a:rPr lang="en-US" dirty="0"/>
              <a:t>We didn’t provide the students with the actual expenditure on each individual client, however we asked them to come up with a proxy method to assign value to each different service.</a:t>
            </a:r>
          </a:p>
          <a:p>
            <a:endParaRPr lang="en-US" dirty="0"/>
          </a:p>
          <a:p>
            <a:r>
              <a:rPr lang="en-US" dirty="0"/>
              <a:t>From there they came up with the top services per year, and the formula of anything above 68 unit costs representing a ‘high cost’ client.</a:t>
            </a:r>
            <a:endParaRPr lang="en-AU" dirty="0"/>
          </a:p>
        </p:txBody>
      </p:sp>
      <p:sp>
        <p:nvSpPr>
          <p:cNvPr id="4" name="Slide Number Placeholder 3"/>
          <p:cNvSpPr>
            <a:spLocks noGrp="1"/>
          </p:cNvSpPr>
          <p:nvPr>
            <p:ph type="sldNum" sz="quarter" idx="10"/>
          </p:nvPr>
        </p:nvSpPr>
        <p:spPr/>
        <p:txBody>
          <a:bodyPr/>
          <a:lstStyle/>
          <a:p>
            <a:fld id="{559202B5-69D8-4A0F-B314-779986B766BD}" type="slidenum">
              <a:rPr lang="en-AU" smtClean="0"/>
              <a:t>13</a:t>
            </a:fld>
            <a:endParaRPr lang="en-AU"/>
          </a:p>
        </p:txBody>
      </p:sp>
    </p:spTree>
    <p:extLst>
      <p:ext uri="{BB962C8B-B14F-4D97-AF65-F5344CB8AC3E}">
        <p14:creationId xmlns:p14="http://schemas.microsoft.com/office/powerpoint/2010/main" val="211785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out of 10 VLA clients is a ‘high cost’ client (using 68 units of cost in any combination)</a:t>
            </a:r>
          </a:p>
          <a:p>
            <a:endParaRPr lang="en-US" dirty="0"/>
          </a:p>
          <a:p>
            <a:r>
              <a:rPr lang="en-US" dirty="0"/>
              <a:t>While</a:t>
            </a:r>
          </a:p>
          <a:p>
            <a:r>
              <a:rPr lang="en-US" dirty="0"/>
              <a:t>3 out of 10 young clients or ATSI clients is a ‘high cost’ client. This is a significant difference.</a:t>
            </a:r>
          </a:p>
          <a:p>
            <a:endParaRPr lang="en-US" dirty="0"/>
          </a:p>
          <a:p>
            <a:r>
              <a:rPr lang="en-US" dirty="0"/>
              <a:t>These clients are either;</a:t>
            </a:r>
          </a:p>
          <a:p>
            <a:pPr marL="171450" indent="-171450">
              <a:buFontTx/>
              <a:buChar char="-"/>
            </a:pPr>
            <a:r>
              <a:rPr lang="en-US" dirty="0"/>
              <a:t>High need (</a:t>
            </a:r>
            <a:r>
              <a:rPr lang="en-US" dirty="0" err="1"/>
              <a:t>eg</a:t>
            </a:r>
            <a:r>
              <a:rPr lang="en-US" dirty="0"/>
              <a:t>. They have higher rates of disability (23%) </a:t>
            </a:r>
            <a:r>
              <a:rPr lang="en-US" dirty="0" err="1"/>
              <a:t>cf</a:t>
            </a:r>
            <a:r>
              <a:rPr lang="en-US" dirty="0"/>
              <a:t> general population (13%)</a:t>
            </a:r>
          </a:p>
          <a:p>
            <a:pPr marL="171450" indent="-171450">
              <a:buFontTx/>
              <a:buChar char="-"/>
            </a:pPr>
            <a:r>
              <a:rPr lang="en-US" dirty="0"/>
              <a:t>Eligible for more expensive service types </a:t>
            </a:r>
            <a:r>
              <a:rPr lang="en-US" dirty="0" err="1"/>
              <a:t>eg</a:t>
            </a:r>
            <a:r>
              <a:rPr lang="en-US" dirty="0"/>
              <a:t>. Grant of aid.</a:t>
            </a:r>
          </a:p>
          <a:p>
            <a:pPr marL="171450" indent="-171450">
              <a:buFontTx/>
              <a:buChar char="-"/>
            </a:pPr>
            <a:endParaRPr lang="en-US" dirty="0"/>
          </a:p>
          <a:p>
            <a:endParaRPr lang="en-US" dirty="0"/>
          </a:p>
          <a:p>
            <a:endParaRPr lang="en-AU" dirty="0"/>
          </a:p>
        </p:txBody>
      </p:sp>
      <p:sp>
        <p:nvSpPr>
          <p:cNvPr id="4" name="Slide Number Placeholder 3"/>
          <p:cNvSpPr>
            <a:spLocks noGrp="1"/>
          </p:cNvSpPr>
          <p:nvPr>
            <p:ph type="sldNum" sz="quarter" idx="10"/>
          </p:nvPr>
        </p:nvSpPr>
        <p:spPr/>
        <p:txBody>
          <a:bodyPr/>
          <a:lstStyle/>
          <a:p>
            <a:fld id="{559202B5-69D8-4A0F-B314-779986B766BD}" type="slidenum">
              <a:rPr lang="en-AU" smtClean="0"/>
              <a:t>14</a:t>
            </a:fld>
            <a:endParaRPr lang="en-AU"/>
          </a:p>
        </p:txBody>
      </p:sp>
    </p:spTree>
    <p:extLst>
      <p:ext uri="{BB962C8B-B14F-4D97-AF65-F5344CB8AC3E}">
        <p14:creationId xmlns:p14="http://schemas.microsoft.com/office/powerpoint/2010/main" val="158554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also interested in crossover clients and how they may be an indicator of having complex legal needs…</a:t>
            </a:r>
          </a:p>
          <a:p>
            <a:endParaRPr lang="en-US" dirty="0"/>
          </a:p>
          <a:p>
            <a:r>
              <a:rPr lang="en-US" dirty="0"/>
              <a:t>A fifth (20%) of our clients are crossover clients</a:t>
            </a:r>
          </a:p>
          <a:p>
            <a:endParaRPr lang="en-US" dirty="0"/>
          </a:p>
          <a:p>
            <a:r>
              <a:rPr lang="en-US" dirty="0"/>
              <a:t>While the most common type of crossover in programs is Family and Criminal, note too, a fairly large group crossover use all our program types. This is significant as this is likely to indicate a high needs group.</a:t>
            </a:r>
            <a:endParaRPr lang="en-AU" dirty="0"/>
          </a:p>
        </p:txBody>
      </p:sp>
      <p:sp>
        <p:nvSpPr>
          <p:cNvPr id="4" name="Slide Number Placeholder 3"/>
          <p:cNvSpPr>
            <a:spLocks noGrp="1"/>
          </p:cNvSpPr>
          <p:nvPr>
            <p:ph type="sldNum" sz="quarter" idx="10"/>
          </p:nvPr>
        </p:nvSpPr>
        <p:spPr/>
        <p:txBody>
          <a:bodyPr/>
          <a:lstStyle/>
          <a:p>
            <a:fld id="{559202B5-69D8-4A0F-B314-779986B766BD}" type="slidenum">
              <a:rPr lang="en-AU" smtClean="0"/>
              <a:t>15</a:t>
            </a:fld>
            <a:endParaRPr lang="en-AU"/>
          </a:p>
        </p:txBody>
      </p:sp>
    </p:spTree>
    <p:extLst>
      <p:ext uri="{BB962C8B-B14F-4D97-AF65-F5344CB8AC3E}">
        <p14:creationId xmlns:p14="http://schemas.microsoft.com/office/powerpoint/2010/main" val="3017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no. of services provided to clients with disabilities in the category – high cost and ATSI.</a:t>
            </a:r>
          </a:p>
          <a:p>
            <a:endParaRPr lang="en-US" dirty="0"/>
          </a:p>
          <a:p>
            <a:r>
              <a:rPr lang="en-US" dirty="0"/>
              <a:t>Mental health most common disability type for all groups, but note high rates of ABI and intellectual disability amongst High cost, ATSI, and a really high number of services provided to young people with an intellectual disability.</a:t>
            </a:r>
          </a:p>
          <a:p>
            <a:endParaRPr lang="en-US" dirty="0"/>
          </a:p>
          <a:p>
            <a:r>
              <a:rPr lang="en-US" dirty="0"/>
              <a:t>Higher rates of physical disability amongst LOTE, probably reflects the older age profile of this group.</a:t>
            </a:r>
            <a:endParaRPr lang="en-AU" dirty="0"/>
          </a:p>
        </p:txBody>
      </p:sp>
      <p:sp>
        <p:nvSpPr>
          <p:cNvPr id="4" name="Slide Number Placeholder 3"/>
          <p:cNvSpPr>
            <a:spLocks noGrp="1"/>
          </p:cNvSpPr>
          <p:nvPr>
            <p:ph type="sldNum" sz="quarter" idx="10"/>
          </p:nvPr>
        </p:nvSpPr>
        <p:spPr/>
        <p:txBody>
          <a:bodyPr/>
          <a:lstStyle/>
          <a:p>
            <a:fld id="{559202B5-69D8-4A0F-B314-779986B766BD}" type="slidenum">
              <a:rPr lang="en-AU" smtClean="0"/>
              <a:t>16</a:t>
            </a:fld>
            <a:endParaRPr lang="en-AU"/>
          </a:p>
        </p:txBody>
      </p:sp>
    </p:spTree>
    <p:extLst>
      <p:ext uri="{BB962C8B-B14F-4D97-AF65-F5344CB8AC3E}">
        <p14:creationId xmlns:p14="http://schemas.microsoft.com/office/powerpoint/2010/main" val="37418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slide.</a:t>
            </a:r>
          </a:p>
        </p:txBody>
      </p:sp>
      <p:sp>
        <p:nvSpPr>
          <p:cNvPr id="4" name="Slide Number Placeholder 3"/>
          <p:cNvSpPr>
            <a:spLocks noGrp="1"/>
          </p:cNvSpPr>
          <p:nvPr>
            <p:ph type="sldNum" sz="quarter" idx="10"/>
          </p:nvPr>
        </p:nvSpPr>
        <p:spPr/>
        <p:txBody>
          <a:bodyPr/>
          <a:lstStyle/>
          <a:p>
            <a:fld id="{559202B5-69D8-4A0F-B314-779986B766BD}" type="slidenum">
              <a:rPr lang="en-AU" smtClean="0"/>
              <a:t>17</a:t>
            </a:fld>
            <a:endParaRPr lang="en-AU"/>
          </a:p>
        </p:txBody>
      </p:sp>
    </p:spTree>
    <p:extLst>
      <p:ext uri="{BB962C8B-B14F-4D97-AF65-F5344CB8AC3E}">
        <p14:creationId xmlns:p14="http://schemas.microsoft.com/office/powerpoint/2010/main" val="371275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a very rich data set, with a lot of potentially useful information.</a:t>
            </a:r>
          </a:p>
          <a:p>
            <a:endParaRPr lang="en-AU" dirty="0"/>
          </a:p>
          <a:p>
            <a:r>
              <a:rPr lang="en-AU" dirty="0"/>
              <a:t>However there are limitations, depending on the questions you ask, some of the long term trend data may be harder to analyse..</a:t>
            </a:r>
          </a:p>
          <a:p>
            <a:endParaRPr lang="en-AU" dirty="0"/>
          </a:p>
          <a:p>
            <a:r>
              <a:rPr lang="en-AU" dirty="0"/>
              <a:t>Main issues relate to dynamic fields which don’t get updated during the course of a client’s interactions with us.</a:t>
            </a:r>
          </a:p>
          <a:p>
            <a:endParaRPr lang="en-AU" dirty="0"/>
          </a:p>
          <a:p>
            <a:r>
              <a:rPr lang="en-AU" dirty="0"/>
              <a:t>Big problems with matter types and the way they’re set up makes long term analysis difficult. No data dictionary or standardisation in matter types.</a:t>
            </a:r>
          </a:p>
          <a:p>
            <a:endParaRPr lang="en-AU" dirty="0"/>
          </a:p>
          <a:p>
            <a:r>
              <a:rPr lang="en-AU" dirty="0"/>
              <a:t>Standard data entry errors meaning we have clients who were serviced before they were born.</a:t>
            </a:r>
          </a:p>
          <a:p>
            <a:endParaRPr lang="en-AU" dirty="0"/>
          </a:p>
          <a:p>
            <a:endParaRPr lang="en-AU" dirty="0"/>
          </a:p>
        </p:txBody>
      </p:sp>
      <p:sp>
        <p:nvSpPr>
          <p:cNvPr id="4" name="Slide Number Placeholder 3"/>
          <p:cNvSpPr>
            <a:spLocks noGrp="1"/>
          </p:cNvSpPr>
          <p:nvPr>
            <p:ph type="sldNum" sz="quarter" idx="10"/>
          </p:nvPr>
        </p:nvSpPr>
        <p:spPr/>
        <p:txBody>
          <a:bodyPr/>
          <a:lstStyle/>
          <a:p>
            <a:fld id="{559202B5-69D8-4A0F-B314-779986B766BD}" type="slidenum">
              <a:rPr lang="en-AU" smtClean="0"/>
              <a:t>18</a:t>
            </a:fld>
            <a:endParaRPr lang="en-AU"/>
          </a:p>
        </p:txBody>
      </p:sp>
    </p:spTree>
    <p:extLst>
      <p:ext uri="{BB962C8B-B14F-4D97-AF65-F5344CB8AC3E}">
        <p14:creationId xmlns:p14="http://schemas.microsoft.com/office/powerpoint/2010/main" val="61500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Last year, after trying to get a program going with RMIT,  we ended up getting together with a group of senior Data Analytics students, who were trying to establish a real world project with NFPs</a:t>
            </a:r>
          </a:p>
        </p:txBody>
      </p:sp>
      <p:sp>
        <p:nvSpPr>
          <p:cNvPr id="4" name="Slide Number Placeholder 3"/>
          <p:cNvSpPr>
            <a:spLocks noGrp="1"/>
          </p:cNvSpPr>
          <p:nvPr>
            <p:ph type="sldNum" sz="quarter" idx="10"/>
          </p:nvPr>
        </p:nvSpPr>
        <p:spPr/>
        <p:txBody>
          <a:bodyPr/>
          <a:lstStyle/>
          <a:p>
            <a:fld id="{559202B5-69D8-4A0F-B314-779986B766BD}" type="slidenum">
              <a:rPr lang="en-AU" smtClean="0"/>
              <a:t>2</a:t>
            </a:fld>
            <a:endParaRPr lang="en-AU"/>
          </a:p>
        </p:txBody>
      </p:sp>
    </p:spTree>
    <p:extLst>
      <p:ext uri="{BB962C8B-B14F-4D97-AF65-F5344CB8AC3E}">
        <p14:creationId xmlns:p14="http://schemas.microsoft.com/office/powerpoint/2010/main" val="263029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met to establish some questions for them to answer (read dot point four) and wanted them to look at client data over a 10 year period. </a:t>
            </a:r>
          </a:p>
        </p:txBody>
      </p:sp>
      <p:sp>
        <p:nvSpPr>
          <p:cNvPr id="4" name="Slide Number Placeholder 3"/>
          <p:cNvSpPr>
            <a:spLocks noGrp="1"/>
          </p:cNvSpPr>
          <p:nvPr>
            <p:ph type="sldNum" sz="quarter" idx="10"/>
          </p:nvPr>
        </p:nvSpPr>
        <p:spPr/>
        <p:txBody>
          <a:bodyPr/>
          <a:lstStyle/>
          <a:p>
            <a:fld id="{559202B5-69D8-4A0F-B314-779986B766BD}" type="slidenum">
              <a:rPr lang="en-AU" smtClean="0"/>
              <a:t>3</a:t>
            </a:fld>
            <a:endParaRPr lang="en-AU"/>
          </a:p>
        </p:txBody>
      </p:sp>
    </p:spTree>
    <p:extLst>
      <p:ext uri="{BB962C8B-B14F-4D97-AF65-F5344CB8AC3E}">
        <p14:creationId xmlns:p14="http://schemas.microsoft.com/office/powerpoint/2010/main" val="307735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Then they conducted several hackathons, where our original  questions were refined and translated into geek speak, and then prioritised.</a:t>
            </a:r>
          </a:p>
        </p:txBody>
      </p:sp>
      <p:sp>
        <p:nvSpPr>
          <p:cNvPr id="4" name="Slide Number Placeholder 3"/>
          <p:cNvSpPr>
            <a:spLocks noGrp="1"/>
          </p:cNvSpPr>
          <p:nvPr>
            <p:ph type="sldNum" sz="quarter" idx="10"/>
          </p:nvPr>
        </p:nvSpPr>
        <p:spPr/>
        <p:txBody>
          <a:bodyPr/>
          <a:lstStyle/>
          <a:p>
            <a:fld id="{559202B5-69D8-4A0F-B314-779986B766BD}" type="slidenum">
              <a:rPr lang="en-AU" smtClean="0"/>
              <a:t>4</a:t>
            </a:fld>
            <a:endParaRPr lang="en-AU"/>
          </a:p>
        </p:txBody>
      </p:sp>
    </p:spTree>
    <p:extLst>
      <p:ext uri="{BB962C8B-B14F-4D97-AF65-F5344CB8AC3E}">
        <p14:creationId xmlns:p14="http://schemas.microsoft.com/office/powerpoint/2010/main" val="414812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Over the last 10 years, this is how people have used our services.</a:t>
            </a:r>
          </a:p>
          <a:p>
            <a:pPr marL="171450" indent="-171450">
              <a:buFontTx/>
              <a:buChar char="-"/>
            </a:pPr>
            <a:r>
              <a:rPr lang="en-AU" dirty="0"/>
              <a:t>Majority Single users (come once, then see you later)</a:t>
            </a:r>
          </a:p>
          <a:p>
            <a:pPr marL="171450" indent="-171450">
              <a:buFontTx/>
              <a:buChar char="-"/>
            </a:pPr>
            <a:r>
              <a:rPr lang="en-AU" dirty="0"/>
              <a:t>Repeat users (this is an interesting group, they will see us every single year)</a:t>
            </a:r>
          </a:p>
          <a:p>
            <a:pPr marL="171450" indent="-171450">
              <a:buFontTx/>
              <a:buChar char="-"/>
            </a:pPr>
            <a:r>
              <a:rPr lang="en-AU" dirty="0"/>
              <a:t>Intermittent (see us more than once, but not as often as a repeat user – may have related legal issues over a couple of years.</a:t>
            </a:r>
          </a:p>
        </p:txBody>
      </p:sp>
      <p:sp>
        <p:nvSpPr>
          <p:cNvPr id="4" name="Slide Number Placeholder 3"/>
          <p:cNvSpPr>
            <a:spLocks noGrp="1"/>
          </p:cNvSpPr>
          <p:nvPr>
            <p:ph type="sldNum" sz="quarter" idx="10"/>
          </p:nvPr>
        </p:nvSpPr>
        <p:spPr/>
        <p:txBody>
          <a:bodyPr/>
          <a:lstStyle/>
          <a:p>
            <a:fld id="{559202B5-69D8-4A0F-B314-779986B766BD}" type="slidenum">
              <a:rPr lang="en-AU" smtClean="0"/>
              <a:t>5</a:t>
            </a:fld>
            <a:endParaRPr lang="en-AU"/>
          </a:p>
        </p:txBody>
      </p:sp>
    </p:spTree>
    <p:extLst>
      <p:ext uri="{BB962C8B-B14F-4D97-AF65-F5344CB8AC3E}">
        <p14:creationId xmlns:p14="http://schemas.microsoft.com/office/powerpoint/2010/main" val="258424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that all this data will relate to services, not clients, so in others words, read the percentages as a percentage of total service so 32% of our services are to female clients, while 68% are to men.</a:t>
            </a:r>
          </a:p>
          <a:p>
            <a:r>
              <a:rPr lang="en-AU" dirty="0"/>
              <a:t>(go through data)</a:t>
            </a:r>
          </a:p>
          <a:p>
            <a:pPr marL="171450" indent="-171450">
              <a:buFontTx/>
              <a:buChar char="-"/>
            </a:pPr>
            <a:r>
              <a:rPr lang="en-AU" dirty="0"/>
              <a:t>Median age</a:t>
            </a:r>
          </a:p>
          <a:p>
            <a:pPr marL="171450" indent="-171450">
              <a:buFontTx/>
              <a:buChar char="-"/>
            </a:pPr>
            <a:r>
              <a:rPr lang="en-AU" dirty="0"/>
              <a:t>Top matters</a:t>
            </a:r>
          </a:p>
          <a:p>
            <a:pPr marL="171450" indent="-171450">
              <a:buFontTx/>
              <a:buChar char="-"/>
            </a:pPr>
            <a:r>
              <a:rPr lang="en-AU" dirty="0"/>
              <a:t>Duty lawyer predominant service type, Crim dominant program</a:t>
            </a:r>
          </a:p>
          <a:p>
            <a:pPr marL="171450" indent="-171450">
              <a:buFontTx/>
              <a:buChar char="-"/>
            </a:pPr>
            <a:r>
              <a:rPr lang="en-AU" dirty="0"/>
              <a:t>From Casey, Hume, Greater Geelong</a:t>
            </a:r>
          </a:p>
          <a:p>
            <a:pPr marL="171450" indent="-171450">
              <a:buFontTx/>
              <a:buChar char="-"/>
            </a:pPr>
            <a:r>
              <a:rPr lang="en-AU" dirty="0"/>
              <a:t>Approx. two thirds of services to men, a third to women.</a:t>
            </a:r>
          </a:p>
          <a:p>
            <a:pPr marL="171450" indent="-171450">
              <a:buFontTx/>
              <a:buChar char="-"/>
            </a:pPr>
            <a:r>
              <a:rPr lang="en-AU" dirty="0"/>
              <a:t>Co-occurring legal </a:t>
            </a:r>
            <a:r>
              <a:rPr lang="en-AU" dirty="0" err="1"/>
              <a:t>probs</a:t>
            </a:r>
            <a:r>
              <a:rPr lang="en-AU" dirty="0"/>
              <a:t> include FV and family law/child protection</a:t>
            </a:r>
          </a:p>
        </p:txBody>
      </p:sp>
      <p:sp>
        <p:nvSpPr>
          <p:cNvPr id="4" name="Slide Number Placeholder 3"/>
          <p:cNvSpPr>
            <a:spLocks noGrp="1"/>
          </p:cNvSpPr>
          <p:nvPr>
            <p:ph type="sldNum" sz="quarter" idx="10"/>
          </p:nvPr>
        </p:nvSpPr>
        <p:spPr/>
        <p:txBody>
          <a:bodyPr/>
          <a:lstStyle/>
          <a:p>
            <a:fld id="{559202B5-69D8-4A0F-B314-779986B766BD}" type="slidenum">
              <a:rPr lang="en-AU" smtClean="0"/>
              <a:t>8</a:t>
            </a:fld>
            <a:endParaRPr lang="en-AU"/>
          </a:p>
        </p:txBody>
      </p:sp>
    </p:spTree>
    <p:extLst>
      <p:ext uri="{BB962C8B-B14F-4D97-AF65-F5344CB8AC3E}">
        <p14:creationId xmlns:p14="http://schemas.microsoft.com/office/powerpoint/2010/main" val="65849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differences in this group compared with the “all VLA” group</a:t>
            </a:r>
          </a:p>
          <a:p>
            <a:pPr marL="171450" indent="-171450">
              <a:buFontTx/>
              <a:buChar char="-"/>
            </a:pPr>
            <a:r>
              <a:rPr lang="en-US" dirty="0"/>
              <a:t>Higher percentage of services going to females</a:t>
            </a:r>
          </a:p>
          <a:p>
            <a:pPr marL="171450" indent="-171450">
              <a:buFontTx/>
              <a:buChar char="-"/>
            </a:pPr>
            <a:r>
              <a:rPr lang="en-US" dirty="0"/>
              <a:t>Protection application is the dominant matter type, well ahead of the others</a:t>
            </a:r>
          </a:p>
          <a:p>
            <a:pPr marL="171450" indent="-171450">
              <a:buFontTx/>
              <a:buChar char="-"/>
            </a:pPr>
            <a:r>
              <a:rPr lang="en-US" dirty="0"/>
              <a:t>Predominant service type is grant of aid.</a:t>
            </a:r>
            <a:endParaRPr lang="en-AU" dirty="0"/>
          </a:p>
        </p:txBody>
      </p:sp>
      <p:sp>
        <p:nvSpPr>
          <p:cNvPr id="4" name="Slide Number Placeholder 3"/>
          <p:cNvSpPr>
            <a:spLocks noGrp="1"/>
          </p:cNvSpPr>
          <p:nvPr>
            <p:ph type="sldNum" sz="quarter" idx="10"/>
          </p:nvPr>
        </p:nvSpPr>
        <p:spPr/>
        <p:txBody>
          <a:bodyPr/>
          <a:lstStyle/>
          <a:p>
            <a:fld id="{559202B5-69D8-4A0F-B314-779986B766BD}" type="slidenum">
              <a:rPr lang="en-AU" smtClean="0"/>
              <a:t>9</a:t>
            </a:fld>
            <a:endParaRPr lang="en-AU"/>
          </a:p>
        </p:txBody>
      </p:sp>
    </p:spTree>
    <p:extLst>
      <p:ext uri="{BB962C8B-B14F-4D97-AF65-F5344CB8AC3E}">
        <p14:creationId xmlns:p14="http://schemas.microsoft.com/office/powerpoint/2010/main" val="40078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let’s have a look at this group and differences/similarities</a:t>
            </a:r>
          </a:p>
          <a:p>
            <a:pPr marL="171450" indent="-171450">
              <a:buFont typeface="Arial" panose="020B0604020202020204" pitchFamily="34" charset="0"/>
              <a:buChar char="•"/>
            </a:pPr>
            <a:r>
              <a:rPr lang="en-US" dirty="0"/>
              <a:t>Younger median age – reflects the younger profile of this group in the community</a:t>
            </a:r>
          </a:p>
          <a:p>
            <a:pPr marL="171450" indent="-171450">
              <a:buFont typeface="Arial" panose="020B0604020202020204" pitchFamily="34" charset="0"/>
              <a:buChar char="•"/>
            </a:pPr>
            <a:r>
              <a:rPr lang="en-US" dirty="0"/>
              <a:t>More services provided to females than in the general group</a:t>
            </a:r>
          </a:p>
          <a:p>
            <a:pPr marL="171450" indent="-171450">
              <a:buFont typeface="Arial" panose="020B0604020202020204" pitchFamily="34" charset="0"/>
              <a:buChar char="•"/>
            </a:pPr>
            <a:r>
              <a:rPr lang="en-US" dirty="0"/>
              <a:t>Similar to young people, child protection applications are the most dominant type of service</a:t>
            </a:r>
          </a:p>
          <a:p>
            <a:pPr marL="171450" indent="-171450">
              <a:buFont typeface="Arial" panose="020B0604020202020204" pitchFamily="34" charset="0"/>
              <a:buChar char="•"/>
            </a:pPr>
            <a:r>
              <a:rPr lang="en-US" dirty="0"/>
              <a:t>The top LGAs are different from the general group – tend to be regional areas</a:t>
            </a:r>
          </a:p>
          <a:p>
            <a:pPr marL="171450" indent="-171450">
              <a:buFont typeface="Arial" panose="020B0604020202020204" pitchFamily="34" charset="0"/>
              <a:buChar char="•"/>
            </a:pPr>
            <a:r>
              <a:rPr lang="en-US" dirty="0"/>
              <a:t>Predominant service type is grant of aid, similar to young people</a:t>
            </a:r>
            <a:endParaRPr lang="en-AU" dirty="0"/>
          </a:p>
        </p:txBody>
      </p:sp>
      <p:sp>
        <p:nvSpPr>
          <p:cNvPr id="4" name="Slide Number Placeholder 3"/>
          <p:cNvSpPr>
            <a:spLocks noGrp="1"/>
          </p:cNvSpPr>
          <p:nvPr>
            <p:ph type="sldNum" sz="quarter" idx="10"/>
          </p:nvPr>
        </p:nvSpPr>
        <p:spPr/>
        <p:txBody>
          <a:bodyPr/>
          <a:lstStyle/>
          <a:p>
            <a:fld id="{559202B5-69D8-4A0F-B314-779986B766BD}" type="slidenum">
              <a:rPr lang="en-AU" smtClean="0"/>
              <a:t>10</a:t>
            </a:fld>
            <a:endParaRPr lang="en-AU"/>
          </a:p>
        </p:txBody>
      </p:sp>
    </p:spTree>
    <p:extLst>
      <p:ext uri="{BB962C8B-B14F-4D97-AF65-F5344CB8AC3E}">
        <p14:creationId xmlns:p14="http://schemas.microsoft.com/office/powerpoint/2010/main" val="332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Unlike ATSI, this profile is older than the general population</a:t>
            </a:r>
          </a:p>
          <a:p>
            <a:pPr marL="171450" indent="-171450">
              <a:buFont typeface="Arial" panose="020B0604020202020204" pitchFamily="34" charset="0"/>
              <a:buChar char="•"/>
            </a:pPr>
            <a:r>
              <a:rPr lang="en-US" dirty="0"/>
              <a:t>Much smaller percentage of services to LOTE females than other categories</a:t>
            </a:r>
          </a:p>
          <a:p>
            <a:pPr marL="171450" indent="-171450">
              <a:buFont typeface="Arial" panose="020B0604020202020204" pitchFamily="34" charset="0"/>
              <a:buChar char="•"/>
            </a:pPr>
            <a:r>
              <a:rPr lang="en-US" dirty="0"/>
              <a:t>Top LGAs tend to be LGAs with higher concentrations of overseas born people</a:t>
            </a:r>
          </a:p>
          <a:p>
            <a:pPr marL="171450" indent="-171450">
              <a:buFont typeface="Arial" panose="020B0604020202020204" pitchFamily="34" charset="0"/>
              <a:buChar char="•"/>
            </a:pPr>
            <a:r>
              <a:rPr lang="en-US" dirty="0"/>
              <a:t>The matter types tend to differ for this group. We see a different range of top matter types, </a:t>
            </a:r>
            <a:r>
              <a:rPr lang="en-US" dirty="0" err="1"/>
              <a:t>eg</a:t>
            </a:r>
            <a:r>
              <a:rPr lang="en-US" dirty="0"/>
              <a:t>. More services in infringement and breaches of family violence in this group (and in ATSI).</a:t>
            </a:r>
            <a:endParaRPr lang="en-AU" dirty="0"/>
          </a:p>
        </p:txBody>
      </p:sp>
      <p:sp>
        <p:nvSpPr>
          <p:cNvPr id="4" name="Slide Number Placeholder 3"/>
          <p:cNvSpPr>
            <a:spLocks noGrp="1"/>
          </p:cNvSpPr>
          <p:nvPr>
            <p:ph type="sldNum" sz="quarter" idx="10"/>
          </p:nvPr>
        </p:nvSpPr>
        <p:spPr/>
        <p:txBody>
          <a:bodyPr/>
          <a:lstStyle/>
          <a:p>
            <a:fld id="{559202B5-69D8-4A0F-B314-779986B766BD}" type="slidenum">
              <a:rPr lang="en-AU" smtClean="0"/>
              <a:t>11</a:t>
            </a:fld>
            <a:endParaRPr lang="en-AU"/>
          </a:p>
        </p:txBody>
      </p:sp>
    </p:spTree>
    <p:extLst>
      <p:ext uri="{BB962C8B-B14F-4D97-AF65-F5344CB8AC3E}">
        <p14:creationId xmlns:p14="http://schemas.microsoft.com/office/powerpoint/2010/main" val="227996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2/18/22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2/18/22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research@vla.vic.gov.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Data analysis project</a:t>
            </a:r>
          </a:p>
        </p:txBody>
      </p:sp>
      <p:sp>
        <p:nvSpPr>
          <p:cNvPr id="3" name="Subtitle 2"/>
          <p:cNvSpPr>
            <a:spLocks noGrp="1"/>
          </p:cNvSpPr>
          <p:nvPr>
            <p:ph type="subTitle" idx="1"/>
          </p:nvPr>
        </p:nvSpPr>
        <p:spPr/>
        <p:txBody>
          <a:bodyPr/>
          <a:lstStyle/>
          <a:p>
            <a:r>
              <a:rPr lang="en-AU" dirty="0"/>
              <a:t>Analytics for Change  / VLA</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81191" y="571395"/>
            <a:ext cx="1361909" cy="1282700"/>
          </a:xfrm>
          <a:prstGeom prst="rect">
            <a:avLst/>
          </a:prstGeom>
          <a:noFill/>
          <a:ln>
            <a:noFill/>
          </a:ln>
        </p:spPr>
      </p:pic>
      <p:pic>
        <p:nvPicPr>
          <p:cNvPr id="5" name="Picture 4" descr="logo_resize_h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1826" y="1020430"/>
            <a:ext cx="1799590" cy="287655"/>
          </a:xfrm>
          <a:prstGeom prst="rect">
            <a:avLst/>
          </a:prstGeom>
          <a:noFill/>
          <a:ln>
            <a:noFill/>
          </a:ln>
        </p:spPr>
      </p:pic>
      <p:sp>
        <p:nvSpPr>
          <p:cNvPr id="7" name="TextBox 6"/>
          <p:cNvSpPr txBox="1"/>
          <p:nvPr/>
        </p:nvSpPr>
        <p:spPr>
          <a:xfrm>
            <a:off x="1869621" y="1123419"/>
            <a:ext cx="2147208" cy="369332"/>
          </a:xfrm>
          <a:prstGeom prst="rect">
            <a:avLst/>
          </a:prstGeom>
          <a:noFill/>
        </p:spPr>
        <p:txBody>
          <a:bodyPr wrap="square" rtlCol="0">
            <a:spAutoFit/>
          </a:bodyPr>
          <a:lstStyle/>
          <a:p>
            <a:r>
              <a:rPr lang="en-AU" dirty="0"/>
              <a:t>Analytics for Change</a:t>
            </a:r>
          </a:p>
        </p:txBody>
      </p:sp>
    </p:spTree>
    <p:extLst>
      <p:ext uri="{BB962C8B-B14F-4D97-AF65-F5344CB8AC3E}">
        <p14:creationId xmlns:p14="http://schemas.microsoft.com/office/powerpoint/2010/main" val="12405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VLA Services :  Aboriginal and Torres strait islander</a:t>
            </a:r>
            <a:endParaRPr lang="en-AU" dirty="0"/>
          </a:p>
        </p:txBody>
      </p:sp>
      <p:sp>
        <p:nvSpPr>
          <p:cNvPr id="3" name="Content Placeholder 2"/>
          <p:cNvSpPr>
            <a:spLocks noGrp="1"/>
          </p:cNvSpPr>
          <p:nvPr>
            <p:ph idx="1"/>
          </p:nvPr>
        </p:nvSpPr>
        <p:spPr>
          <a:xfrm>
            <a:off x="200903" y="4959080"/>
            <a:ext cx="2870463" cy="1267549"/>
          </a:xfrm>
        </p:spPr>
        <p:txBody>
          <a:bodyPr>
            <a:normAutofit fontScale="70000" lnSpcReduction="20000"/>
          </a:bodyPr>
          <a:lstStyle/>
          <a:p>
            <a:pPr marL="0" indent="0">
              <a:buNone/>
            </a:pPr>
            <a:r>
              <a:rPr lang="en-US" sz="1700" dirty="0"/>
              <a:t>Average age: </a:t>
            </a:r>
            <a:r>
              <a:rPr lang="en-US" sz="2800" dirty="0">
                <a:solidFill>
                  <a:schemeClr val="accent2">
                    <a:lumMod val="60000"/>
                    <a:lumOff val="40000"/>
                  </a:schemeClr>
                </a:solidFill>
              </a:rPr>
              <a:t>29</a:t>
            </a:r>
          </a:p>
          <a:p>
            <a:pPr marL="0" indent="0">
              <a:buNone/>
            </a:pPr>
            <a:r>
              <a:rPr lang="en-US" sz="1700" dirty="0">
                <a:solidFill>
                  <a:schemeClr val="tx1"/>
                </a:solidFill>
              </a:rPr>
              <a:t>Most common first contact age: </a:t>
            </a:r>
            <a:r>
              <a:rPr lang="en-US" sz="2800" dirty="0">
                <a:solidFill>
                  <a:schemeClr val="accent2">
                    <a:lumMod val="60000"/>
                    <a:lumOff val="40000"/>
                  </a:schemeClr>
                </a:solidFill>
              </a:rPr>
              <a:t>19</a:t>
            </a:r>
          </a:p>
          <a:p>
            <a:pPr marL="0" indent="0">
              <a:buNone/>
            </a:pPr>
            <a:r>
              <a:rPr lang="en-US" sz="2800" dirty="0">
                <a:solidFill>
                  <a:schemeClr val="accent2">
                    <a:lumMod val="60000"/>
                    <a:lumOff val="40000"/>
                  </a:schemeClr>
                </a:solidFill>
              </a:rPr>
              <a:t>41% </a:t>
            </a:r>
            <a:r>
              <a:rPr lang="en-US" sz="1700" dirty="0">
                <a:solidFill>
                  <a:schemeClr val="tx1"/>
                </a:solidFill>
              </a:rPr>
              <a:t>of services provided were a grant of aid</a:t>
            </a:r>
          </a:p>
        </p:txBody>
      </p:sp>
      <p:sp>
        <p:nvSpPr>
          <p:cNvPr id="13" name="TextBox 12"/>
          <p:cNvSpPr txBox="1"/>
          <p:nvPr/>
        </p:nvSpPr>
        <p:spPr>
          <a:xfrm>
            <a:off x="16492540" y="5482816"/>
            <a:ext cx="2952382" cy="369332"/>
          </a:xfrm>
          <a:prstGeom prst="rect">
            <a:avLst/>
          </a:prstGeom>
          <a:noFill/>
        </p:spPr>
        <p:txBody>
          <a:bodyPr wrap="square" rtlCol="0">
            <a:spAutoFit/>
          </a:bodyPr>
          <a:lstStyle/>
          <a:p>
            <a:r>
              <a:rPr lang="en-US" dirty="0"/>
              <a:t>Gender: </a:t>
            </a:r>
            <a:endParaRPr lang="en-AU" dirty="0"/>
          </a:p>
        </p:txBody>
      </p:sp>
      <p:pic>
        <p:nvPicPr>
          <p:cNvPr id="1038" name="Picture 14" descr="Image result for male female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3885" y="2005517"/>
            <a:ext cx="1906621" cy="12897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12859" y="1963152"/>
            <a:ext cx="710119" cy="369332"/>
          </a:xfrm>
          <a:prstGeom prst="rect">
            <a:avLst/>
          </a:prstGeom>
          <a:noFill/>
        </p:spPr>
        <p:txBody>
          <a:bodyPr wrap="square" rtlCol="0">
            <a:spAutoFit/>
          </a:bodyPr>
          <a:lstStyle/>
          <a:p>
            <a:r>
              <a:rPr lang="en-US" dirty="0"/>
              <a:t>35%</a:t>
            </a:r>
            <a:endParaRPr lang="en-AU" dirty="0"/>
          </a:p>
        </p:txBody>
      </p:sp>
      <p:sp>
        <p:nvSpPr>
          <p:cNvPr id="15" name="TextBox 14"/>
          <p:cNvSpPr txBox="1"/>
          <p:nvPr/>
        </p:nvSpPr>
        <p:spPr>
          <a:xfrm>
            <a:off x="10759844" y="3152942"/>
            <a:ext cx="641324" cy="369332"/>
          </a:xfrm>
          <a:prstGeom prst="rect">
            <a:avLst/>
          </a:prstGeom>
          <a:noFill/>
        </p:spPr>
        <p:txBody>
          <a:bodyPr wrap="square" rtlCol="0">
            <a:spAutoFit/>
          </a:bodyPr>
          <a:lstStyle/>
          <a:p>
            <a:r>
              <a:rPr lang="en-US" dirty="0"/>
              <a:t>65%</a:t>
            </a:r>
            <a:endParaRPr lang="en-AU" dirty="0"/>
          </a:p>
        </p:txBody>
      </p:sp>
      <p:sp>
        <p:nvSpPr>
          <p:cNvPr id="5" name="TextBox 4"/>
          <p:cNvSpPr txBox="1"/>
          <p:nvPr/>
        </p:nvSpPr>
        <p:spPr>
          <a:xfrm>
            <a:off x="8460259" y="4011827"/>
            <a:ext cx="2940909" cy="2512541"/>
          </a:xfrm>
          <a:prstGeom prst="rect">
            <a:avLst/>
          </a:prstGeom>
          <a:noFill/>
        </p:spPr>
        <p:txBody>
          <a:bodyPr wrap="square" rtlCol="0">
            <a:spAutoFit/>
          </a:bodyPr>
          <a:lstStyle/>
          <a:p>
            <a:endParaRPr lang="en-AU" dirty="0"/>
          </a:p>
        </p:txBody>
      </p:sp>
      <p:sp>
        <p:nvSpPr>
          <p:cNvPr id="7" name="AutoShape 2" descr="Image result for silhouette young m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6" descr="Image result for silhouette young m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AutoShape 8" descr="Image result for silhouette young m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TextBox 19"/>
          <p:cNvSpPr txBox="1"/>
          <p:nvPr/>
        </p:nvSpPr>
        <p:spPr>
          <a:xfrm>
            <a:off x="1503662" y="2193019"/>
            <a:ext cx="3314991" cy="2585323"/>
          </a:xfrm>
          <a:prstGeom prst="rect">
            <a:avLst/>
          </a:prstGeom>
          <a:noFill/>
        </p:spPr>
        <p:txBody>
          <a:bodyPr wrap="square" rtlCol="0">
            <a:spAutoFit/>
          </a:bodyPr>
          <a:lstStyle/>
          <a:p>
            <a:r>
              <a:rPr lang="en-US" dirty="0"/>
              <a:t>Most </a:t>
            </a:r>
            <a:r>
              <a:rPr lang="en-US" b="1" dirty="0"/>
              <a:t>common co-occurring </a:t>
            </a:r>
            <a:r>
              <a:rPr lang="en-US" dirty="0"/>
              <a:t>legal problems…</a:t>
            </a:r>
          </a:p>
          <a:p>
            <a:endParaRPr lang="en-US" dirty="0">
              <a:solidFill>
                <a:schemeClr val="accent1">
                  <a:lumMod val="25000"/>
                  <a:lumOff val="75000"/>
                </a:schemeClr>
              </a:solidFill>
            </a:endParaRPr>
          </a:p>
          <a:p>
            <a:pPr marL="285750" indent="-285750">
              <a:buFont typeface="Arial" panose="020B0604020202020204" pitchFamily="34" charset="0"/>
              <a:buChar char="•"/>
            </a:pPr>
            <a:r>
              <a:rPr lang="en-US" dirty="0">
                <a:solidFill>
                  <a:schemeClr val="accent1">
                    <a:lumMod val="75000"/>
                    <a:lumOff val="25000"/>
                  </a:schemeClr>
                </a:solidFill>
              </a:rPr>
              <a:t>Child protection/Family violence</a:t>
            </a:r>
          </a:p>
          <a:p>
            <a:pPr marL="285750" indent="-285750">
              <a:buFont typeface="Arial" panose="020B0604020202020204" pitchFamily="34" charset="0"/>
              <a:buChar char="•"/>
            </a:pPr>
            <a:r>
              <a:rPr lang="en-US" dirty="0">
                <a:solidFill>
                  <a:schemeClr val="accent1">
                    <a:lumMod val="75000"/>
                    <a:lumOff val="25000"/>
                  </a:schemeClr>
                </a:solidFill>
              </a:rPr>
              <a:t>Child protection/Assault</a:t>
            </a:r>
          </a:p>
          <a:p>
            <a:pPr marL="285750" indent="-285750">
              <a:buFont typeface="Arial" panose="020B0604020202020204" pitchFamily="34" charset="0"/>
              <a:buChar char="•"/>
            </a:pPr>
            <a:r>
              <a:rPr lang="en-US" dirty="0">
                <a:solidFill>
                  <a:schemeClr val="accent1">
                    <a:lumMod val="75000"/>
                    <a:lumOff val="25000"/>
                  </a:schemeClr>
                </a:solidFill>
              </a:rPr>
              <a:t>Burglary/Theft</a:t>
            </a:r>
          </a:p>
          <a:p>
            <a:endParaRPr lang="en-US" dirty="0"/>
          </a:p>
          <a:p>
            <a:endParaRPr lang="en-AU" dirty="0"/>
          </a:p>
        </p:txBody>
      </p:sp>
      <p:sp>
        <p:nvSpPr>
          <p:cNvPr id="4" name="TextBox 3"/>
          <p:cNvSpPr txBox="1"/>
          <p:nvPr/>
        </p:nvSpPr>
        <p:spPr>
          <a:xfrm>
            <a:off x="5839221" y="4939183"/>
            <a:ext cx="2582970" cy="1384995"/>
          </a:xfrm>
          <a:prstGeom prst="rect">
            <a:avLst/>
          </a:prstGeom>
          <a:noFill/>
        </p:spPr>
        <p:txBody>
          <a:bodyPr wrap="square" rtlCol="0">
            <a:spAutoFit/>
          </a:bodyPr>
          <a:lstStyle/>
          <a:p>
            <a:r>
              <a:rPr lang="en-US" dirty="0"/>
              <a:t>Most </a:t>
            </a:r>
            <a:r>
              <a:rPr lang="en-US" b="1" dirty="0"/>
              <a:t>costly</a:t>
            </a:r>
            <a:r>
              <a:rPr lang="en-US" dirty="0"/>
              <a:t> legal problem…</a:t>
            </a:r>
          </a:p>
          <a:p>
            <a:r>
              <a:rPr lang="en-US" sz="2400" dirty="0">
                <a:solidFill>
                  <a:schemeClr val="accent1">
                    <a:lumMod val="75000"/>
                    <a:lumOff val="25000"/>
                  </a:schemeClr>
                </a:solidFill>
              </a:rPr>
              <a:t>Child protection applications</a:t>
            </a:r>
            <a:endParaRPr lang="en-AU" sz="2400" dirty="0">
              <a:solidFill>
                <a:schemeClr val="accent1">
                  <a:lumMod val="75000"/>
                  <a:lumOff val="25000"/>
                </a:schemeClr>
              </a:solidFill>
            </a:endParaRPr>
          </a:p>
        </p:txBody>
      </p:sp>
      <p:sp>
        <p:nvSpPr>
          <p:cNvPr id="8" name="TextBox 7"/>
          <p:cNvSpPr txBox="1"/>
          <p:nvPr/>
        </p:nvSpPr>
        <p:spPr>
          <a:xfrm>
            <a:off x="3332480" y="4693920"/>
            <a:ext cx="2245360" cy="1940560"/>
          </a:xfrm>
          <a:prstGeom prst="rect">
            <a:avLst/>
          </a:prstGeom>
          <a:noFill/>
        </p:spPr>
        <p:txBody>
          <a:bodyPr wrap="square" rtlCol="0">
            <a:spAutoFit/>
          </a:bodyPr>
          <a:lstStyle/>
          <a:p>
            <a:endParaRPr lang="en-AU" dirty="0"/>
          </a:p>
        </p:txBody>
      </p:sp>
      <p:pic>
        <p:nvPicPr>
          <p:cNvPr id="21" name="image56.png"/>
          <p:cNvPicPr/>
          <p:nvPr/>
        </p:nvPicPr>
        <p:blipFill>
          <a:blip r:embed="rId4"/>
          <a:srcRect/>
          <a:stretch>
            <a:fillRect/>
          </a:stretch>
        </p:blipFill>
        <p:spPr>
          <a:xfrm>
            <a:off x="3245542" y="4688845"/>
            <a:ext cx="2332298" cy="1819135"/>
          </a:xfrm>
          <a:prstGeom prst="rect">
            <a:avLst/>
          </a:prstGeom>
          <a:ln/>
        </p:spPr>
      </p:pic>
      <p:pic>
        <p:nvPicPr>
          <p:cNvPr id="22" name="Picture 21"/>
          <p:cNvPicPr/>
          <p:nvPr/>
        </p:nvPicPr>
        <p:blipFill>
          <a:blip r:embed="rId5">
            <a:extLst>
              <a:ext uri="{28A0092B-C50C-407E-A947-70E740481C1C}">
                <a14:useLocalDpi xmlns:a14="http://schemas.microsoft.com/office/drawing/2010/main" val="0"/>
              </a:ext>
            </a:extLst>
          </a:blip>
          <a:srcRect/>
          <a:stretch>
            <a:fillRect/>
          </a:stretch>
        </p:blipFill>
        <p:spPr bwMode="auto">
          <a:xfrm>
            <a:off x="8535823" y="3643250"/>
            <a:ext cx="3074985" cy="2881118"/>
          </a:xfrm>
          <a:prstGeom prst="rect">
            <a:avLst/>
          </a:prstGeom>
          <a:noFill/>
          <a:ln>
            <a:noFill/>
          </a:ln>
        </p:spPr>
      </p:pic>
      <p:pic>
        <p:nvPicPr>
          <p:cNvPr id="2052" name="Picture 4" descr="Image result for silhouette peo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2193019"/>
            <a:ext cx="1081127" cy="24612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p:nvPr/>
        </p:nvPicPr>
        <p:blipFill>
          <a:blip r:embed="rId7">
            <a:extLst>
              <a:ext uri="{28A0092B-C50C-407E-A947-70E740481C1C}">
                <a14:useLocalDpi xmlns:a14="http://schemas.microsoft.com/office/drawing/2010/main" val="0"/>
              </a:ext>
            </a:extLst>
          </a:blip>
          <a:srcRect/>
          <a:stretch>
            <a:fillRect/>
          </a:stretch>
        </p:blipFill>
        <p:spPr bwMode="auto">
          <a:xfrm>
            <a:off x="4667250" y="2012281"/>
            <a:ext cx="3353344" cy="2676563"/>
          </a:xfrm>
          <a:prstGeom prst="rect">
            <a:avLst/>
          </a:prstGeom>
          <a:noFill/>
          <a:ln>
            <a:noFill/>
          </a:ln>
        </p:spPr>
      </p:pic>
    </p:spTree>
    <p:extLst>
      <p:ext uri="{BB962C8B-B14F-4D97-AF65-F5344CB8AC3E}">
        <p14:creationId xmlns:p14="http://schemas.microsoft.com/office/powerpoint/2010/main" val="269688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VLA Services :  Clients speaking a language other than English (LOTE)</a:t>
            </a:r>
            <a:endParaRPr lang="en-AU" dirty="0"/>
          </a:p>
        </p:txBody>
      </p:sp>
      <p:sp>
        <p:nvSpPr>
          <p:cNvPr id="3" name="Content Placeholder 2"/>
          <p:cNvSpPr>
            <a:spLocks noGrp="1"/>
          </p:cNvSpPr>
          <p:nvPr>
            <p:ph idx="1"/>
          </p:nvPr>
        </p:nvSpPr>
        <p:spPr>
          <a:xfrm>
            <a:off x="200903" y="4959080"/>
            <a:ext cx="2870463" cy="1047471"/>
          </a:xfrm>
        </p:spPr>
        <p:txBody>
          <a:bodyPr>
            <a:normAutofit fontScale="25000" lnSpcReduction="20000"/>
          </a:bodyPr>
          <a:lstStyle/>
          <a:p>
            <a:pPr marL="0" indent="0">
              <a:buNone/>
            </a:pPr>
            <a:r>
              <a:rPr lang="en-US" sz="4800" dirty="0"/>
              <a:t>Average age</a:t>
            </a:r>
            <a:r>
              <a:rPr lang="en-US" sz="3700" dirty="0"/>
              <a:t>: </a:t>
            </a:r>
            <a:r>
              <a:rPr lang="en-US" sz="8000" dirty="0">
                <a:solidFill>
                  <a:schemeClr val="accent2">
                    <a:lumMod val="60000"/>
                    <a:lumOff val="40000"/>
                  </a:schemeClr>
                </a:solidFill>
              </a:rPr>
              <a:t>37</a:t>
            </a:r>
          </a:p>
          <a:p>
            <a:pPr marL="0" indent="0">
              <a:buNone/>
            </a:pPr>
            <a:r>
              <a:rPr lang="en-US" sz="4800" dirty="0">
                <a:solidFill>
                  <a:schemeClr val="tx1"/>
                </a:solidFill>
              </a:rPr>
              <a:t>Most common first contact age</a:t>
            </a:r>
            <a:r>
              <a:rPr lang="en-US" sz="3700" dirty="0">
                <a:solidFill>
                  <a:schemeClr val="tx1"/>
                </a:solidFill>
              </a:rPr>
              <a:t>: </a:t>
            </a:r>
            <a:r>
              <a:rPr lang="en-US" sz="8000" dirty="0">
                <a:solidFill>
                  <a:schemeClr val="accent2">
                    <a:lumMod val="60000"/>
                    <a:lumOff val="40000"/>
                  </a:schemeClr>
                </a:solidFill>
              </a:rPr>
              <a:t>29</a:t>
            </a:r>
          </a:p>
          <a:p>
            <a:pPr marL="0" indent="0">
              <a:buNone/>
            </a:pPr>
            <a:r>
              <a:rPr lang="en-US" sz="8000" dirty="0">
                <a:solidFill>
                  <a:schemeClr val="accent2">
                    <a:lumMod val="60000"/>
                    <a:lumOff val="40000"/>
                  </a:schemeClr>
                </a:solidFill>
              </a:rPr>
              <a:t>46% </a:t>
            </a:r>
            <a:r>
              <a:rPr lang="en-US" sz="4800" dirty="0">
                <a:solidFill>
                  <a:schemeClr val="tx1"/>
                </a:solidFill>
              </a:rPr>
              <a:t>of services provided were a duty lawyer service</a:t>
            </a:r>
          </a:p>
        </p:txBody>
      </p:sp>
      <p:sp>
        <p:nvSpPr>
          <p:cNvPr id="13" name="TextBox 12"/>
          <p:cNvSpPr txBox="1"/>
          <p:nvPr/>
        </p:nvSpPr>
        <p:spPr>
          <a:xfrm>
            <a:off x="16492540" y="5482816"/>
            <a:ext cx="2952382" cy="369332"/>
          </a:xfrm>
          <a:prstGeom prst="rect">
            <a:avLst/>
          </a:prstGeom>
          <a:noFill/>
        </p:spPr>
        <p:txBody>
          <a:bodyPr wrap="square" rtlCol="0">
            <a:spAutoFit/>
          </a:bodyPr>
          <a:lstStyle/>
          <a:p>
            <a:r>
              <a:rPr lang="en-US" dirty="0"/>
              <a:t>Gender: </a:t>
            </a:r>
            <a:endParaRPr lang="en-AU" dirty="0"/>
          </a:p>
        </p:txBody>
      </p:sp>
      <p:pic>
        <p:nvPicPr>
          <p:cNvPr id="1038" name="Picture 14" descr="Image result for male female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3885" y="2005517"/>
            <a:ext cx="1906621" cy="12897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12859" y="1963152"/>
            <a:ext cx="710119" cy="369332"/>
          </a:xfrm>
          <a:prstGeom prst="rect">
            <a:avLst/>
          </a:prstGeom>
          <a:noFill/>
        </p:spPr>
        <p:txBody>
          <a:bodyPr wrap="square" rtlCol="0">
            <a:spAutoFit/>
          </a:bodyPr>
          <a:lstStyle/>
          <a:p>
            <a:r>
              <a:rPr lang="en-US" dirty="0"/>
              <a:t>25%</a:t>
            </a:r>
            <a:endParaRPr lang="en-AU" dirty="0"/>
          </a:p>
        </p:txBody>
      </p:sp>
      <p:sp>
        <p:nvSpPr>
          <p:cNvPr id="15" name="TextBox 14"/>
          <p:cNvSpPr txBox="1"/>
          <p:nvPr/>
        </p:nvSpPr>
        <p:spPr>
          <a:xfrm>
            <a:off x="10759844" y="3152942"/>
            <a:ext cx="641324" cy="369332"/>
          </a:xfrm>
          <a:prstGeom prst="rect">
            <a:avLst/>
          </a:prstGeom>
          <a:noFill/>
        </p:spPr>
        <p:txBody>
          <a:bodyPr wrap="square" rtlCol="0">
            <a:spAutoFit/>
          </a:bodyPr>
          <a:lstStyle/>
          <a:p>
            <a:r>
              <a:rPr lang="en-US" dirty="0"/>
              <a:t>75%</a:t>
            </a:r>
            <a:endParaRPr lang="en-AU" dirty="0"/>
          </a:p>
        </p:txBody>
      </p:sp>
      <p:sp>
        <p:nvSpPr>
          <p:cNvPr id="5" name="TextBox 4"/>
          <p:cNvSpPr txBox="1"/>
          <p:nvPr/>
        </p:nvSpPr>
        <p:spPr>
          <a:xfrm>
            <a:off x="8460259" y="4011827"/>
            <a:ext cx="2940909" cy="2512541"/>
          </a:xfrm>
          <a:prstGeom prst="rect">
            <a:avLst/>
          </a:prstGeom>
          <a:noFill/>
        </p:spPr>
        <p:txBody>
          <a:bodyPr wrap="square" rtlCol="0">
            <a:spAutoFit/>
          </a:bodyPr>
          <a:lstStyle/>
          <a:p>
            <a:endParaRPr lang="en-AU" dirty="0"/>
          </a:p>
        </p:txBody>
      </p:sp>
      <p:sp>
        <p:nvSpPr>
          <p:cNvPr id="7" name="AutoShape 2" descr="Image result for silhouette young m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6" descr="Image result for silhouette young m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AutoShape 8" descr="Image result for silhouette young m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TextBox 19"/>
          <p:cNvSpPr txBox="1"/>
          <p:nvPr/>
        </p:nvSpPr>
        <p:spPr>
          <a:xfrm>
            <a:off x="1503663" y="2193019"/>
            <a:ext cx="3173658" cy="2862322"/>
          </a:xfrm>
          <a:prstGeom prst="rect">
            <a:avLst/>
          </a:prstGeom>
          <a:noFill/>
        </p:spPr>
        <p:txBody>
          <a:bodyPr wrap="square" rtlCol="0">
            <a:spAutoFit/>
          </a:bodyPr>
          <a:lstStyle/>
          <a:p>
            <a:r>
              <a:rPr lang="en-US" dirty="0"/>
              <a:t>Most </a:t>
            </a:r>
            <a:r>
              <a:rPr lang="en-US" b="1" dirty="0"/>
              <a:t>common co-occurring </a:t>
            </a:r>
            <a:r>
              <a:rPr lang="en-US" dirty="0"/>
              <a:t>legal problems…</a:t>
            </a:r>
          </a:p>
          <a:p>
            <a:endParaRPr lang="en-US" dirty="0">
              <a:solidFill>
                <a:schemeClr val="accent1">
                  <a:lumMod val="25000"/>
                  <a:lumOff val="75000"/>
                </a:schemeClr>
              </a:solidFill>
            </a:endParaRPr>
          </a:p>
          <a:p>
            <a:pPr marL="285750" indent="-285750">
              <a:buFont typeface="Arial" panose="020B0604020202020204" pitchFamily="34" charset="0"/>
              <a:buChar char="•"/>
            </a:pPr>
            <a:r>
              <a:rPr lang="en-US" dirty="0">
                <a:solidFill>
                  <a:schemeClr val="accent1">
                    <a:lumMod val="75000"/>
                    <a:lumOff val="25000"/>
                  </a:schemeClr>
                </a:solidFill>
              </a:rPr>
              <a:t>Family violence/Parenting arrangements</a:t>
            </a:r>
          </a:p>
          <a:p>
            <a:pPr marL="285750" indent="-285750">
              <a:buFont typeface="Arial" panose="020B0604020202020204" pitchFamily="34" charset="0"/>
              <a:buChar char="•"/>
            </a:pPr>
            <a:r>
              <a:rPr lang="en-US" dirty="0">
                <a:solidFill>
                  <a:schemeClr val="accent1">
                    <a:lumMod val="75000"/>
                    <a:lumOff val="25000"/>
                  </a:schemeClr>
                </a:solidFill>
              </a:rPr>
              <a:t>Family violence/Assault</a:t>
            </a:r>
          </a:p>
          <a:p>
            <a:pPr marL="285750" indent="-285750">
              <a:buFont typeface="Arial" panose="020B0604020202020204" pitchFamily="34" charset="0"/>
              <a:buChar char="•"/>
            </a:pPr>
            <a:r>
              <a:rPr lang="en-US" dirty="0">
                <a:solidFill>
                  <a:schemeClr val="accent1">
                    <a:lumMod val="75000"/>
                    <a:lumOff val="25000"/>
                  </a:schemeClr>
                </a:solidFill>
              </a:rPr>
              <a:t>Family violence/Breach of Family Violence Order</a:t>
            </a:r>
          </a:p>
          <a:p>
            <a:endParaRPr lang="en-US" dirty="0"/>
          </a:p>
          <a:p>
            <a:endParaRPr lang="en-AU" dirty="0"/>
          </a:p>
        </p:txBody>
      </p:sp>
      <p:sp>
        <p:nvSpPr>
          <p:cNvPr id="4" name="TextBox 3"/>
          <p:cNvSpPr txBox="1"/>
          <p:nvPr/>
        </p:nvSpPr>
        <p:spPr>
          <a:xfrm>
            <a:off x="5839221" y="4939183"/>
            <a:ext cx="2582970" cy="1384995"/>
          </a:xfrm>
          <a:prstGeom prst="rect">
            <a:avLst/>
          </a:prstGeom>
          <a:noFill/>
        </p:spPr>
        <p:txBody>
          <a:bodyPr wrap="square" rtlCol="0">
            <a:spAutoFit/>
          </a:bodyPr>
          <a:lstStyle/>
          <a:p>
            <a:r>
              <a:rPr lang="en-US" dirty="0"/>
              <a:t>Most </a:t>
            </a:r>
            <a:r>
              <a:rPr lang="en-US" b="1" dirty="0"/>
              <a:t>costly</a:t>
            </a:r>
            <a:r>
              <a:rPr lang="en-US" dirty="0"/>
              <a:t> legal problem…</a:t>
            </a:r>
          </a:p>
          <a:p>
            <a:r>
              <a:rPr lang="en-US" sz="2400" dirty="0">
                <a:solidFill>
                  <a:schemeClr val="accent1">
                    <a:lumMod val="75000"/>
                    <a:lumOff val="25000"/>
                  </a:schemeClr>
                </a:solidFill>
              </a:rPr>
              <a:t>Child protection applications</a:t>
            </a:r>
            <a:endParaRPr lang="en-AU" sz="2400" dirty="0">
              <a:solidFill>
                <a:schemeClr val="accent1">
                  <a:lumMod val="75000"/>
                  <a:lumOff val="25000"/>
                </a:schemeClr>
              </a:solidFill>
            </a:endParaRPr>
          </a:p>
        </p:txBody>
      </p:sp>
      <p:sp>
        <p:nvSpPr>
          <p:cNvPr id="8" name="TextBox 7"/>
          <p:cNvSpPr txBox="1"/>
          <p:nvPr/>
        </p:nvSpPr>
        <p:spPr>
          <a:xfrm>
            <a:off x="3332480" y="4693920"/>
            <a:ext cx="2245360" cy="1940560"/>
          </a:xfrm>
          <a:prstGeom prst="rect">
            <a:avLst/>
          </a:prstGeom>
          <a:noFill/>
        </p:spPr>
        <p:txBody>
          <a:bodyPr wrap="square" rtlCol="0">
            <a:spAutoFit/>
          </a:bodyPr>
          <a:lstStyle/>
          <a:p>
            <a:endParaRPr lang="en-AU" dirty="0"/>
          </a:p>
        </p:txBody>
      </p:sp>
      <p:pic>
        <p:nvPicPr>
          <p:cNvPr id="23" name="Picture 22"/>
          <p:cNvPicPr/>
          <p:nvPr/>
        </p:nvPicPr>
        <p:blipFill>
          <a:blip r:embed="rId4">
            <a:extLst>
              <a:ext uri="{28A0092B-C50C-407E-A947-70E740481C1C}">
                <a14:useLocalDpi xmlns:a14="http://schemas.microsoft.com/office/drawing/2010/main" val="0"/>
              </a:ext>
            </a:extLst>
          </a:blip>
          <a:srcRect/>
          <a:stretch>
            <a:fillRect/>
          </a:stretch>
        </p:blipFill>
        <p:spPr bwMode="auto">
          <a:xfrm>
            <a:off x="4886960" y="1963152"/>
            <a:ext cx="3363659" cy="2725693"/>
          </a:xfrm>
          <a:prstGeom prst="rect">
            <a:avLst/>
          </a:prstGeom>
          <a:noFill/>
          <a:ln>
            <a:noFill/>
          </a:ln>
        </p:spPr>
      </p:pic>
      <p:pic>
        <p:nvPicPr>
          <p:cNvPr id="24" name="image213.png"/>
          <p:cNvPicPr/>
          <p:nvPr/>
        </p:nvPicPr>
        <p:blipFill>
          <a:blip r:embed="rId5"/>
          <a:srcRect/>
          <a:stretch>
            <a:fillRect/>
          </a:stretch>
        </p:blipFill>
        <p:spPr>
          <a:xfrm>
            <a:off x="3264332" y="4666525"/>
            <a:ext cx="2247900" cy="1800225"/>
          </a:xfrm>
          <a:prstGeom prst="rect">
            <a:avLst/>
          </a:prstGeom>
          <a:ln/>
        </p:spPr>
      </p:pic>
      <p:pic>
        <p:nvPicPr>
          <p:cNvPr id="25" name="Picture 24"/>
          <p:cNvPicPr/>
          <p:nvPr/>
        </p:nvPicPr>
        <p:blipFill>
          <a:blip r:embed="rId6">
            <a:extLst>
              <a:ext uri="{28A0092B-C50C-407E-A947-70E740481C1C}">
                <a14:useLocalDpi xmlns:a14="http://schemas.microsoft.com/office/drawing/2010/main" val="0"/>
              </a:ext>
            </a:extLst>
          </a:blip>
          <a:srcRect/>
          <a:stretch>
            <a:fillRect/>
          </a:stretch>
        </p:blipFill>
        <p:spPr bwMode="auto">
          <a:xfrm>
            <a:off x="8895530" y="3769470"/>
            <a:ext cx="2615750" cy="2865010"/>
          </a:xfrm>
          <a:prstGeom prst="rect">
            <a:avLst/>
          </a:prstGeom>
          <a:noFill/>
          <a:ln>
            <a:noFill/>
          </a:ln>
        </p:spPr>
      </p:pic>
      <p:pic>
        <p:nvPicPr>
          <p:cNvPr id="3074" name="Picture 2" descr="Image result for silhouette peop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945" y="2193019"/>
            <a:ext cx="912110" cy="256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9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LOTE: countries of origin &amp; main languages spoken</a:t>
            </a:r>
            <a:endParaRPr lang="en-AU" dirty="0"/>
          </a:p>
        </p:txBody>
      </p:sp>
      <p:pic>
        <p:nvPicPr>
          <p:cNvPr id="4" name="image123.png"/>
          <p:cNvPicPr>
            <a:picLocks noGrp="1"/>
          </p:cNvPicPr>
          <p:nvPr>
            <p:ph idx="1"/>
          </p:nvPr>
        </p:nvPicPr>
        <p:blipFill>
          <a:blip r:embed="rId3"/>
          <a:srcRect/>
          <a:stretch>
            <a:fillRect/>
          </a:stretch>
        </p:blipFill>
        <p:spPr>
          <a:xfrm>
            <a:off x="1036955" y="2386171"/>
            <a:ext cx="3676650" cy="3552825"/>
          </a:xfrm>
          <a:prstGeom prst="rect">
            <a:avLst/>
          </a:prstGeom>
          <a:ln/>
        </p:spPr>
      </p:pic>
      <p:pic>
        <p:nvPicPr>
          <p:cNvPr id="5" name="image92.png"/>
          <p:cNvPicPr/>
          <p:nvPr/>
        </p:nvPicPr>
        <p:blipFill>
          <a:blip r:embed="rId4"/>
          <a:srcRect/>
          <a:stretch>
            <a:fillRect/>
          </a:stretch>
        </p:blipFill>
        <p:spPr>
          <a:xfrm>
            <a:off x="6096000" y="2386171"/>
            <a:ext cx="3514725" cy="3552825"/>
          </a:xfrm>
          <a:prstGeom prst="rect">
            <a:avLst/>
          </a:prstGeom>
          <a:ln/>
        </p:spPr>
      </p:pic>
      <p:sp>
        <p:nvSpPr>
          <p:cNvPr id="6" name="TextBox 5"/>
          <p:cNvSpPr txBox="1"/>
          <p:nvPr/>
        </p:nvSpPr>
        <p:spPr>
          <a:xfrm>
            <a:off x="1375954" y="6087291"/>
            <a:ext cx="3091543" cy="369332"/>
          </a:xfrm>
          <a:prstGeom prst="rect">
            <a:avLst/>
          </a:prstGeom>
          <a:noFill/>
        </p:spPr>
        <p:txBody>
          <a:bodyPr wrap="square" rtlCol="0">
            <a:spAutoFit/>
          </a:bodyPr>
          <a:lstStyle/>
          <a:p>
            <a:r>
              <a:rPr lang="en-US" dirty="0"/>
              <a:t>Top countries of origin</a:t>
            </a:r>
            <a:endParaRPr lang="en-AU" dirty="0"/>
          </a:p>
        </p:txBody>
      </p:sp>
      <p:sp>
        <p:nvSpPr>
          <p:cNvPr id="7" name="TextBox 6"/>
          <p:cNvSpPr txBox="1"/>
          <p:nvPr/>
        </p:nvSpPr>
        <p:spPr>
          <a:xfrm>
            <a:off x="6261463" y="6087291"/>
            <a:ext cx="3570515" cy="369332"/>
          </a:xfrm>
          <a:prstGeom prst="rect">
            <a:avLst/>
          </a:prstGeom>
          <a:noFill/>
        </p:spPr>
        <p:txBody>
          <a:bodyPr wrap="square" rtlCol="0">
            <a:spAutoFit/>
          </a:bodyPr>
          <a:lstStyle/>
          <a:p>
            <a:r>
              <a:rPr lang="en-US" dirty="0"/>
              <a:t>Top languages spoken</a:t>
            </a:r>
            <a:endParaRPr lang="en-AU" dirty="0"/>
          </a:p>
        </p:txBody>
      </p:sp>
    </p:spTree>
    <p:extLst>
      <p:ext uri="{BB962C8B-B14F-4D97-AF65-F5344CB8AC3E}">
        <p14:creationId xmlns:p14="http://schemas.microsoft.com/office/powerpoint/2010/main" val="239075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cost clients (HCC)</a:t>
            </a:r>
            <a:endParaRPr lang="en-AU" dirty="0"/>
          </a:p>
        </p:txBody>
      </p:sp>
      <p:sp>
        <p:nvSpPr>
          <p:cNvPr id="3" name="Content Placeholder 2"/>
          <p:cNvSpPr>
            <a:spLocks noGrp="1"/>
          </p:cNvSpPr>
          <p:nvPr>
            <p:ph idx="1"/>
          </p:nvPr>
        </p:nvSpPr>
        <p:spPr/>
        <p:txBody>
          <a:bodyPr/>
          <a:lstStyle/>
          <a:p>
            <a:pPr marL="0" indent="0">
              <a:buNone/>
            </a:pPr>
            <a:r>
              <a:rPr lang="en-US" dirty="0"/>
              <a:t>We weighted services to estimate cost</a:t>
            </a:r>
          </a:p>
          <a:p>
            <a:pPr lvl="1"/>
            <a:r>
              <a:rPr lang="en-US" dirty="0"/>
              <a:t>Grant of aid = 15 cost units</a:t>
            </a:r>
          </a:p>
          <a:p>
            <a:pPr lvl="1"/>
            <a:r>
              <a:rPr lang="en-US" dirty="0"/>
              <a:t>Minor work = 2 cost units</a:t>
            </a:r>
          </a:p>
          <a:p>
            <a:pPr lvl="1"/>
            <a:r>
              <a:rPr lang="en-US" dirty="0"/>
              <a:t>Duty lawyer = 1 cost unit</a:t>
            </a:r>
          </a:p>
          <a:p>
            <a:pPr lvl="1"/>
            <a:r>
              <a:rPr lang="en-US" dirty="0"/>
              <a:t>Legal advice = 0.5 cost unit</a:t>
            </a:r>
          </a:p>
          <a:p>
            <a:pPr marL="324000" lvl="1" indent="0">
              <a:buNone/>
            </a:pPr>
            <a:endParaRPr lang="en-US" dirty="0"/>
          </a:p>
          <a:p>
            <a:pPr marL="324000" lvl="1" indent="0">
              <a:buNone/>
            </a:pPr>
            <a:r>
              <a:rPr lang="en-US" dirty="0"/>
              <a:t>Then we separated out clients who use the top 10% of services for each year they are active in the VLA database, using a combination of higher than 68 cost units in any combination. This represents 9.4% of clients.</a:t>
            </a:r>
            <a:endParaRPr lang="en-AU" dirty="0"/>
          </a:p>
        </p:txBody>
      </p:sp>
      <p:graphicFrame>
        <p:nvGraphicFramePr>
          <p:cNvPr id="5" name="Chart 4"/>
          <p:cNvGraphicFramePr>
            <a:graphicFrameLocks/>
          </p:cNvGraphicFramePr>
          <p:nvPr>
            <p:extLst>
              <p:ext uri="{D42A27DB-BD31-4B8C-83A1-F6EECF244321}">
                <p14:modId xmlns:p14="http://schemas.microsoft.com/office/powerpoint/2010/main" val="1001039658"/>
              </p:ext>
            </p:extLst>
          </p:nvPr>
        </p:nvGraphicFramePr>
        <p:xfrm>
          <a:off x="5132614" y="1992085"/>
          <a:ext cx="4572000" cy="2759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0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cost clients </a:t>
            </a:r>
            <a:r>
              <a:rPr lang="en-US"/>
              <a:t>at  VLA</a:t>
            </a:r>
            <a:endParaRPr lang="en-AU" dirty="0"/>
          </a:p>
        </p:txBody>
      </p:sp>
      <p:pic>
        <p:nvPicPr>
          <p:cNvPr id="4" name="Content Placeholder 3"/>
          <p:cNvPicPr>
            <a:picLocks noGrp="1" noChangeAspect="1"/>
          </p:cNvPicPr>
          <p:nvPr>
            <p:ph idx="1"/>
          </p:nvPr>
        </p:nvPicPr>
        <p:blipFill>
          <a:blip r:embed="rId3"/>
          <a:stretch>
            <a:fillRect/>
          </a:stretch>
        </p:blipFill>
        <p:spPr>
          <a:xfrm>
            <a:off x="6024154" y="4257242"/>
            <a:ext cx="5715000" cy="2295525"/>
          </a:xfrm>
        </p:spPr>
      </p:pic>
      <p:pic>
        <p:nvPicPr>
          <p:cNvPr id="7" name="Picture 6"/>
          <p:cNvPicPr>
            <a:picLocks noChangeAspect="1"/>
          </p:cNvPicPr>
          <p:nvPr/>
        </p:nvPicPr>
        <p:blipFill>
          <a:blip r:embed="rId4"/>
          <a:stretch>
            <a:fillRect/>
          </a:stretch>
        </p:blipFill>
        <p:spPr>
          <a:xfrm>
            <a:off x="6096000" y="1961717"/>
            <a:ext cx="5715000" cy="2295525"/>
          </a:xfrm>
          <a:prstGeom prst="rect">
            <a:avLst/>
          </a:prstGeom>
        </p:spPr>
      </p:pic>
      <p:sp>
        <p:nvSpPr>
          <p:cNvPr id="9" name="TextBox 8"/>
          <p:cNvSpPr txBox="1"/>
          <p:nvPr/>
        </p:nvSpPr>
        <p:spPr>
          <a:xfrm>
            <a:off x="795518" y="4177684"/>
            <a:ext cx="5101045" cy="3693319"/>
          </a:xfrm>
          <a:prstGeom prst="rect">
            <a:avLst/>
          </a:prstGeom>
          <a:noFill/>
        </p:spPr>
        <p:txBody>
          <a:bodyPr wrap="square" rtlCol="0">
            <a:spAutoFit/>
          </a:bodyPr>
          <a:lstStyle/>
          <a:p>
            <a:pPr marL="285750" indent="-285750">
              <a:buFont typeface="Arial" panose="020B0604020202020204" pitchFamily="34" charset="0"/>
              <a:buChar char="•"/>
            </a:pPr>
            <a:r>
              <a:rPr lang="en-AU" dirty="0"/>
              <a:t>A quarter of all VLA high cost clients are young, while 7% are Aboriginal and Torres Strait Islander (ATSI)</a:t>
            </a:r>
          </a:p>
          <a:p>
            <a:pPr marL="285750" indent="-285750">
              <a:buFont typeface="Arial" panose="020B0604020202020204" pitchFamily="34" charset="0"/>
              <a:buChar char="•"/>
            </a:pPr>
            <a:r>
              <a:rPr lang="en-AU" dirty="0"/>
              <a:t>Of those high cost aged b/w10-15, 60% of services provided were for child protection</a:t>
            </a:r>
          </a:p>
          <a:p>
            <a:pPr marL="285750" indent="-285750">
              <a:buFont typeface="Arial" panose="020B0604020202020204" pitchFamily="34" charset="0"/>
              <a:buChar char="•"/>
            </a:pPr>
            <a:r>
              <a:rPr lang="en-AU" dirty="0"/>
              <a:t>There is crossover between Aboriginal and Torres Strait Islander clients and young people, with 8% of HC young people also identifying as Aboriginal and Torres Strait Islander</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10" name="Picture 9"/>
          <p:cNvPicPr>
            <a:picLocks noChangeAspect="1"/>
          </p:cNvPicPr>
          <p:nvPr/>
        </p:nvPicPr>
        <p:blipFill>
          <a:blip r:embed="rId5"/>
          <a:stretch>
            <a:fillRect/>
          </a:stretch>
        </p:blipFill>
        <p:spPr>
          <a:xfrm>
            <a:off x="345077" y="1961717"/>
            <a:ext cx="5715000" cy="2295525"/>
          </a:xfrm>
          <a:prstGeom prst="rect">
            <a:avLst/>
          </a:prstGeom>
        </p:spPr>
      </p:pic>
    </p:spTree>
    <p:extLst>
      <p:ext uri="{BB962C8B-B14F-4D97-AF65-F5344CB8AC3E}">
        <p14:creationId xmlns:p14="http://schemas.microsoft.com/office/powerpoint/2010/main" val="135885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Crossover clients</a:t>
            </a:r>
            <a:endParaRPr lang="en-AU" dirty="0"/>
          </a:p>
        </p:txBody>
      </p:sp>
      <p:sp>
        <p:nvSpPr>
          <p:cNvPr id="3" name="Content Placeholder 2"/>
          <p:cNvSpPr>
            <a:spLocks noGrp="1"/>
          </p:cNvSpPr>
          <p:nvPr>
            <p:ph idx="1"/>
          </p:nvPr>
        </p:nvSpPr>
        <p:spPr/>
        <p:txBody>
          <a:bodyPr/>
          <a:lstStyle/>
          <a:p>
            <a:r>
              <a:rPr lang="en-US" dirty="0"/>
              <a:t>20% of VLA clients receive services from more than one program area. </a:t>
            </a:r>
          </a:p>
          <a:p>
            <a:r>
              <a:rPr lang="en-US" dirty="0"/>
              <a:t>Of that 20%, </a:t>
            </a:r>
          </a:p>
          <a:p>
            <a:pPr lvl="1"/>
            <a:r>
              <a:rPr lang="en-US" dirty="0"/>
              <a:t>42% received services from both the Criminal and Family</a:t>
            </a:r>
          </a:p>
          <a:p>
            <a:pPr lvl="1"/>
            <a:r>
              <a:rPr lang="en-US" dirty="0"/>
              <a:t>27% received services from both Civil and Criminal</a:t>
            </a:r>
          </a:p>
          <a:p>
            <a:pPr lvl="1"/>
            <a:r>
              <a:rPr lang="en-US" dirty="0"/>
              <a:t>14% received services from Civil and Family</a:t>
            </a:r>
          </a:p>
          <a:p>
            <a:pPr lvl="1"/>
            <a:r>
              <a:rPr lang="en-US" dirty="0"/>
              <a:t>17% received services from all three programs</a:t>
            </a:r>
          </a:p>
        </p:txBody>
      </p:sp>
      <p:graphicFrame>
        <p:nvGraphicFramePr>
          <p:cNvPr id="4" name="Chart 3"/>
          <p:cNvGraphicFramePr>
            <a:graphicFrameLocks/>
          </p:cNvGraphicFramePr>
          <p:nvPr>
            <p:extLst>
              <p:ext uri="{D42A27DB-BD31-4B8C-83A1-F6EECF244321}">
                <p14:modId xmlns:p14="http://schemas.microsoft.com/office/powerpoint/2010/main" val="3188469278"/>
              </p:ext>
            </p:extLst>
          </p:nvPr>
        </p:nvGraphicFramePr>
        <p:xfrm>
          <a:off x="7101015" y="287294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814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VLA SERVICES: Disability status</a:t>
            </a:r>
          </a:p>
        </p:txBody>
      </p:sp>
      <p:graphicFrame>
        <p:nvGraphicFramePr>
          <p:cNvPr id="10" name="Content Placeholder 9">
            <a:extLst>
              <a:ext uri="{FF2B5EF4-FFF2-40B4-BE49-F238E27FC236}">
                <a16:creationId xmlns:a16="http://schemas.microsoft.com/office/drawing/2014/main" id="{DF0BBCE3-9737-4E40-82CE-8E53438DFD23}"/>
              </a:ext>
            </a:extLst>
          </p:cNvPr>
          <p:cNvGraphicFramePr>
            <a:graphicFrameLocks noGrp="1"/>
          </p:cNvGraphicFramePr>
          <p:nvPr>
            <p:ph idx="1"/>
            <p:extLst>
              <p:ext uri="{D42A27DB-BD31-4B8C-83A1-F6EECF244321}">
                <p14:modId xmlns:p14="http://schemas.microsoft.com/office/powerpoint/2010/main" val="1512938543"/>
              </p:ext>
            </p:extLst>
          </p:nvPr>
        </p:nvGraphicFramePr>
        <p:xfrm>
          <a:off x="581025" y="2181225"/>
          <a:ext cx="11029950" cy="3678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93DA8E92-F347-48FD-89F5-429DF455CD24}"/>
              </a:ext>
            </a:extLst>
          </p:cNvPr>
          <p:cNvGraphicFramePr>
            <a:graphicFrameLocks/>
          </p:cNvGraphicFramePr>
          <p:nvPr>
            <p:extLst>
              <p:ext uri="{D42A27DB-BD31-4B8C-83A1-F6EECF244321}">
                <p14:modId xmlns:p14="http://schemas.microsoft.com/office/powerpoint/2010/main" val="2881320014"/>
              </p:ext>
            </p:extLst>
          </p:nvPr>
        </p:nvGraphicFramePr>
        <p:xfrm>
          <a:off x="718457" y="2562497"/>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4B88D8F0-4780-46A2-8CC9-9944D348A784}"/>
              </a:ext>
            </a:extLst>
          </p:cNvPr>
          <p:cNvGraphicFramePr>
            <a:graphicFrameLocks/>
          </p:cNvGraphicFramePr>
          <p:nvPr>
            <p:extLst>
              <p:ext uri="{D42A27DB-BD31-4B8C-83A1-F6EECF244321}">
                <p14:modId xmlns:p14="http://schemas.microsoft.com/office/powerpoint/2010/main" val="691111661"/>
              </p:ext>
            </p:extLst>
          </p:nvPr>
        </p:nvGraphicFramePr>
        <p:xfrm>
          <a:off x="6300651" y="271925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32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AU" dirty="0"/>
          </a:p>
        </p:txBody>
      </p:sp>
      <p:sp>
        <p:nvSpPr>
          <p:cNvPr id="3" name="Content Placeholder 2"/>
          <p:cNvSpPr>
            <a:spLocks noGrp="1"/>
          </p:cNvSpPr>
          <p:nvPr>
            <p:ph idx="1"/>
          </p:nvPr>
        </p:nvSpPr>
        <p:spPr/>
        <p:txBody>
          <a:bodyPr/>
          <a:lstStyle/>
          <a:p>
            <a:r>
              <a:rPr lang="en-US" dirty="0"/>
              <a:t>Aboriginality and youth are potential risk factors for repeated use of VLA services</a:t>
            </a:r>
          </a:p>
          <a:p>
            <a:r>
              <a:rPr lang="en-US" dirty="0"/>
              <a:t>Child protection is almost universally one of our ‘high cost’ services</a:t>
            </a:r>
          </a:p>
          <a:p>
            <a:r>
              <a:rPr lang="en-US" dirty="0"/>
              <a:t>Child protection is the most common problem type co-occurring with other problems in the young people and ATSI groups</a:t>
            </a:r>
          </a:p>
          <a:p>
            <a:r>
              <a:rPr lang="en-US" dirty="0"/>
              <a:t>Family violence also appears to commonly co-occur with other legal problems in all clients</a:t>
            </a:r>
          </a:p>
          <a:p>
            <a:r>
              <a:rPr lang="en-US" dirty="0"/>
              <a:t>Legal aid services (with the exception of our legal information services) are predominantly provided to males, with slightly higher percentages of services provided to females amongst young people and Aboriginal and Torres Strait Islander clients.  Services to females who speak a language other than English are significantly lower.</a:t>
            </a:r>
          </a:p>
        </p:txBody>
      </p:sp>
    </p:spTree>
    <p:extLst>
      <p:ext uri="{BB962C8B-B14F-4D97-AF65-F5344CB8AC3E}">
        <p14:creationId xmlns:p14="http://schemas.microsoft.com/office/powerpoint/2010/main" val="91859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data</a:t>
            </a:r>
            <a:endParaRPr lang="en-AU" dirty="0"/>
          </a:p>
        </p:txBody>
      </p:sp>
      <p:sp>
        <p:nvSpPr>
          <p:cNvPr id="3" name="Content Placeholder 2"/>
          <p:cNvSpPr>
            <a:spLocks noGrp="1"/>
          </p:cNvSpPr>
          <p:nvPr>
            <p:ph idx="1"/>
          </p:nvPr>
        </p:nvSpPr>
        <p:spPr/>
        <p:txBody>
          <a:bodyPr/>
          <a:lstStyle/>
          <a:p>
            <a:r>
              <a:rPr lang="en-US" dirty="0"/>
              <a:t>Changing demographic information not always collected </a:t>
            </a:r>
            <a:r>
              <a:rPr lang="en-US" dirty="0" err="1"/>
              <a:t>eg</a:t>
            </a:r>
            <a:r>
              <a:rPr lang="en-US" dirty="0"/>
              <a:t>. Changing locations, changing family type, employment circumstances – so the demographic data may reflect a person’s circumstances at the time they first came to see us and not capture how it may change over time.</a:t>
            </a:r>
          </a:p>
          <a:p>
            <a:r>
              <a:rPr lang="en-US" dirty="0"/>
              <a:t>Matter types are very granular and inconsistently defined, and matter types change which makes long term analysis difficult. The granularity and change over time means that some trends may not be easily identified.</a:t>
            </a:r>
          </a:p>
        </p:txBody>
      </p:sp>
    </p:spTree>
    <p:extLst>
      <p:ext uri="{BB962C8B-B14F-4D97-AF65-F5344CB8AC3E}">
        <p14:creationId xmlns:p14="http://schemas.microsoft.com/office/powerpoint/2010/main" val="144146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More information?</a:t>
            </a:r>
          </a:p>
        </p:txBody>
      </p:sp>
      <p:sp>
        <p:nvSpPr>
          <p:cNvPr id="3" name="Content Placeholder 2"/>
          <p:cNvSpPr>
            <a:spLocks noGrp="1"/>
          </p:cNvSpPr>
          <p:nvPr>
            <p:ph idx="1"/>
          </p:nvPr>
        </p:nvSpPr>
        <p:spPr/>
        <p:txBody>
          <a:bodyPr/>
          <a:lstStyle/>
          <a:p>
            <a:r>
              <a:rPr lang="en-AU" dirty="0"/>
              <a:t>You can view the full report on our website, or contact </a:t>
            </a:r>
            <a:r>
              <a:rPr lang="en-AU" dirty="0">
                <a:hlinkClick r:id="rId2"/>
              </a:rPr>
              <a:t>research@vla.vic.gov.au</a:t>
            </a:r>
            <a:r>
              <a:rPr lang="en-AU" dirty="0"/>
              <a:t> for more information.</a:t>
            </a:r>
          </a:p>
        </p:txBody>
      </p:sp>
    </p:spTree>
    <p:extLst>
      <p:ext uri="{BB962C8B-B14F-4D97-AF65-F5344CB8AC3E}">
        <p14:creationId xmlns:p14="http://schemas.microsoft.com/office/powerpoint/2010/main" val="357020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Vision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7390031"/>
              </p:ext>
            </p:extLst>
          </p:nvPr>
        </p:nvGraphicFramePr>
        <p:xfrm>
          <a:off x="415562" y="1715956"/>
          <a:ext cx="11029950" cy="4406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483385" y="2360424"/>
            <a:ext cx="2988128" cy="369332"/>
          </a:xfrm>
          <a:prstGeom prst="rect">
            <a:avLst/>
          </a:prstGeom>
          <a:noFill/>
        </p:spPr>
        <p:txBody>
          <a:bodyPr wrap="square" rtlCol="0">
            <a:spAutoFit/>
          </a:bodyPr>
          <a:lstStyle/>
          <a:p>
            <a:r>
              <a:rPr lang="en-AU" b="1" dirty="0"/>
              <a:t>Analytics for Change</a:t>
            </a:r>
            <a:endParaRPr lang="en-AU" dirty="0"/>
          </a:p>
        </p:txBody>
      </p:sp>
      <p:sp>
        <p:nvSpPr>
          <p:cNvPr id="9" name="TextBox 8"/>
          <p:cNvSpPr txBox="1"/>
          <p:nvPr/>
        </p:nvSpPr>
        <p:spPr>
          <a:xfrm>
            <a:off x="9289324" y="4958601"/>
            <a:ext cx="1877786" cy="369332"/>
          </a:xfrm>
          <a:prstGeom prst="rect">
            <a:avLst/>
          </a:prstGeom>
          <a:noFill/>
        </p:spPr>
        <p:txBody>
          <a:bodyPr wrap="square" rtlCol="0">
            <a:spAutoFit/>
          </a:bodyPr>
          <a:lstStyle/>
          <a:p>
            <a:r>
              <a:rPr lang="en-AU" b="1" dirty="0"/>
              <a:t>VLA </a:t>
            </a:r>
          </a:p>
        </p:txBody>
      </p:sp>
      <p:sp>
        <p:nvSpPr>
          <p:cNvPr id="3" name="TextBox 2"/>
          <p:cNvSpPr txBox="1"/>
          <p:nvPr/>
        </p:nvSpPr>
        <p:spPr>
          <a:xfrm>
            <a:off x="581192" y="2264229"/>
            <a:ext cx="3564088" cy="2031325"/>
          </a:xfrm>
          <a:prstGeom prst="rect">
            <a:avLst/>
          </a:prstGeom>
          <a:noFill/>
        </p:spPr>
        <p:txBody>
          <a:bodyPr wrap="square" rtlCol="0">
            <a:spAutoFit/>
          </a:bodyPr>
          <a:lstStyle/>
          <a:p>
            <a:r>
              <a:rPr lang="en-AU" dirty="0"/>
              <a:t>VLA partnered with volunteer students and professionals from Analytics for Change.</a:t>
            </a:r>
          </a:p>
          <a:p>
            <a:r>
              <a:rPr lang="en-AU" dirty="0"/>
              <a:t>We wanted to use their data analytics skills to analyse a de-identified data set spanning a ten year period, 2006-2016.</a:t>
            </a:r>
          </a:p>
        </p:txBody>
      </p:sp>
    </p:spTree>
    <p:extLst>
      <p:ext uri="{BB962C8B-B14F-4D97-AF65-F5344CB8AC3E}">
        <p14:creationId xmlns:p14="http://schemas.microsoft.com/office/powerpoint/2010/main" val="316322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Research Questions</a:t>
            </a:r>
          </a:p>
        </p:txBody>
      </p:sp>
      <p:sp>
        <p:nvSpPr>
          <p:cNvPr id="3" name="Content Placeholder 2"/>
          <p:cNvSpPr>
            <a:spLocks noGrp="1"/>
          </p:cNvSpPr>
          <p:nvPr>
            <p:ph idx="1"/>
          </p:nvPr>
        </p:nvSpPr>
        <p:spPr>
          <a:xfrm>
            <a:off x="485398" y="2520130"/>
            <a:ext cx="11029615" cy="3678303"/>
          </a:xfrm>
        </p:spPr>
        <p:txBody>
          <a:bodyPr>
            <a:normAutofit/>
          </a:bodyPr>
          <a:lstStyle/>
          <a:p>
            <a:r>
              <a:rPr lang="en-AU" dirty="0"/>
              <a:t>How do people use our services? </a:t>
            </a:r>
          </a:p>
          <a:p>
            <a:r>
              <a:rPr lang="en-AU" dirty="0"/>
              <a:t>Who are our most ‘costly’ clients?  Are there clients who are more likely to need to use our services most often, or need our most intensive services?</a:t>
            </a:r>
          </a:p>
          <a:p>
            <a:r>
              <a:rPr lang="en-AU" dirty="0"/>
              <a:t>Are some legal problems more likely to co-occur? </a:t>
            </a:r>
          </a:p>
          <a:p>
            <a:r>
              <a:rPr lang="en-AU" dirty="0"/>
              <a:t>Do some clients, for example, </a:t>
            </a:r>
          </a:p>
          <a:p>
            <a:pPr lvl="1"/>
            <a:r>
              <a:rPr lang="en-AU" dirty="0"/>
              <a:t>young people,  </a:t>
            </a:r>
          </a:p>
          <a:p>
            <a:pPr lvl="1"/>
            <a:r>
              <a:rPr lang="en-AU" dirty="0"/>
              <a:t>Aboriginal and Torres Strait Islanders (ATSI)</a:t>
            </a:r>
          </a:p>
          <a:p>
            <a:pPr lvl="1"/>
            <a:r>
              <a:rPr lang="en-AU" dirty="0"/>
              <a:t>People who speak a language other than English (LOTE)</a:t>
            </a:r>
          </a:p>
          <a:p>
            <a:pPr marL="324000" lvl="1" indent="0">
              <a:buNone/>
            </a:pPr>
            <a:r>
              <a:rPr lang="en-AU" dirty="0"/>
              <a:t>use services differently from the rest of the VLA client group?</a:t>
            </a:r>
          </a:p>
          <a:p>
            <a:pPr marL="0" indent="0">
              <a:buNone/>
            </a:pPr>
            <a:endParaRPr lang="en-AU" dirty="0"/>
          </a:p>
          <a:p>
            <a:endParaRPr lang="en-AU" dirty="0"/>
          </a:p>
          <a:p>
            <a:pPr marL="0" indent="0">
              <a:buNone/>
            </a:pPr>
            <a:endParaRPr lang="en-AU" dirty="0"/>
          </a:p>
        </p:txBody>
      </p:sp>
    </p:spTree>
    <p:extLst>
      <p:ext uri="{BB962C8B-B14F-4D97-AF65-F5344CB8AC3E}">
        <p14:creationId xmlns:p14="http://schemas.microsoft.com/office/powerpoint/2010/main" val="382359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Approach</a:t>
            </a:r>
          </a:p>
        </p:txBody>
      </p:sp>
      <p:sp>
        <p:nvSpPr>
          <p:cNvPr id="3" name="Content Placeholder 2"/>
          <p:cNvSpPr>
            <a:spLocks noGrp="1"/>
          </p:cNvSpPr>
          <p:nvPr>
            <p:ph idx="1"/>
          </p:nvPr>
        </p:nvSpPr>
        <p:spPr/>
        <p:txBody>
          <a:bodyPr/>
          <a:lstStyle/>
          <a:p>
            <a:endParaRPr lang="en-AU" dirty="0"/>
          </a:p>
          <a:p>
            <a:endParaRPr lang="en-AU" dirty="0"/>
          </a:p>
          <a:p>
            <a:endParaRPr lang="en-AU" dirty="0"/>
          </a:p>
        </p:txBody>
      </p:sp>
      <p:pic>
        <p:nvPicPr>
          <p:cNvPr id="4" name="Picture 3" descr="A4C Presentation_Victoria Legal Aid Project.pdf - Adobe Reader"/>
          <p:cNvPicPr>
            <a:picLocks noChangeAspect="1"/>
          </p:cNvPicPr>
          <p:nvPr/>
        </p:nvPicPr>
        <p:blipFill rotWithShape="1">
          <a:blip r:embed="rId3"/>
          <a:srcRect l="4177" t="12857" r="3550" b="5476"/>
          <a:stretch/>
        </p:blipFill>
        <p:spPr>
          <a:xfrm>
            <a:off x="424543" y="579663"/>
            <a:ext cx="11103428" cy="5969399"/>
          </a:xfrm>
          <a:prstGeom prst="rect">
            <a:avLst/>
          </a:prstGeom>
        </p:spPr>
      </p:pic>
    </p:spTree>
    <p:extLst>
      <p:ext uri="{BB962C8B-B14F-4D97-AF65-F5344CB8AC3E}">
        <p14:creationId xmlns:p14="http://schemas.microsoft.com/office/powerpoint/2010/main" val="312149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of usage over time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3187324"/>
              </p:ext>
            </p:extLst>
          </p:nvPr>
        </p:nvGraphicFramePr>
        <p:xfrm>
          <a:off x="581024" y="2181225"/>
          <a:ext cx="3776791" cy="35011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662204" y="2035084"/>
            <a:ext cx="538026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Between 2006-16, we provided 1.5 million services to 443,000 clients. </a:t>
            </a:r>
          </a:p>
          <a:p>
            <a:pPr marL="285750" indent="-285750">
              <a:buFont typeface="Arial" panose="020B0604020202020204" pitchFamily="34" charset="0"/>
              <a:buChar char="•"/>
            </a:pPr>
            <a:r>
              <a:rPr lang="en-US" dirty="0"/>
              <a:t>The majority of clients (60%) will use our services in a single year (Single year clients)</a:t>
            </a:r>
          </a:p>
          <a:p>
            <a:pPr marL="285750" indent="-285750">
              <a:buFont typeface="Arial" panose="020B0604020202020204" pitchFamily="34" charset="0"/>
              <a:buChar char="•"/>
            </a:pPr>
            <a:r>
              <a:rPr lang="en-US" dirty="0"/>
              <a:t>14% will come back to us each year after their first service (Repeat users)</a:t>
            </a:r>
          </a:p>
          <a:p>
            <a:endParaRPr lang="en-US" dirty="0"/>
          </a:p>
          <a:p>
            <a:r>
              <a:rPr lang="en-US" dirty="0"/>
              <a:t>Note: </a:t>
            </a:r>
          </a:p>
          <a:p>
            <a:pPr marL="285750" indent="-285750">
              <a:buFont typeface="Arial" panose="020B0604020202020204" pitchFamily="34" charset="0"/>
              <a:buChar char="•"/>
            </a:pPr>
            <a:r>
              <a:rPr lang="en-US" dirty="0"/>
              <a:t>Single year users can be high cost users if they use a large number of services in a single year (</a:t>
            </a:r>
            <a:r>
              <a:rPr lang="en-US" dirty="0" err="1"/>
              <a:t>eg</a:t>
            </a:r>
            <a:r>
              <a:rPr lang="en-US" dirty="0"/>
              <a:t>. Multiple grants of aid)</a:t>
            </a:r>
          </a:p>
          <a:p>
            <a:pPr marL="285750" indent="-285750">
              <a:buFont typeface="Arial" panose="020B0604020202020204" pitchFamily="34" charset="0"/>
              <a:buChar char="•"/>
            </a:pPr>
            <a:r>
              <a:rPr lang="en-US" dirty="0"/>
              <a:t>Repeat users may not be high cost users if they use a lot of low cost services (</a:t>
            </a:r>
            <a:r>
              <a:rPr lang="en-US" dirty="0" err="1"/>
              <a:t>eg</a:t>
            </a:r>
            <a:r>
              <a:rPr lang="en-US" dirty="0"/>
              <a:t>. Legal advice)</a:t>
            </a:r>
          </a:p>
        </p:txBody>
      </p:sp>
    </p:spTree>
    <p:extLst>
      <p:ext uri="{BB962C8B-B14F-4D97-AF65-F5344CB8AC3E}">
        <p14:creationId xmlns:p14="http://schemas.microsoft.com/office/powerpoint/2010/main" val="332621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Guide to interpreting charts</a:t>
            </a:r>
          </a:p>
        </p:txBody>
      </p:sp>
      <p:sp>
        <p:nvSpPr>
          <p:cNvPr id="3" name="Content Placeholder 2"/>
          <p:cNvSpPr>
            <a:spLocks noGrp="1"/>
          </p:cNvSpPr>
          <p:nvPr>
            <p:ph idx="1"/>
          </p:nvPr>
        </p:nvSpPr>
        <p:spPr>
          <a:xfrm>
            <a:off x="581192" y="2180496"/>
            <a:ext cx="11029615" cy="4002590"/>
          </a:xfrm>
        </p:spPr>
        <p:txBody>
          <a:bodyPr>
            <a:normAutofit lnSpcReduction="10000"/>
          </a:bodyPr>
          <a:lstStyle/>
          <a:p>
            <a:r>
              <a:rPr lang="en-AU" dirty="0"/>
              <a:t>Percentages in the following four charts relate to services delivered. Some clients receive more than one service, so there’ll be more services than clients. </a:t>
            </a:r>
          </a:p>
          <a:p>
            <a:r>
              <a:rPr lang="en-AU" dirty="0"/>
              <a:t>Co-occurring legal problems are where one person has received help from VLA for more than one type of legal problem. Sometimes, legal problems commonly co-occur. For example, if you have a family violence legal problem, you may also have legal problems relating to parenting arrangements and access to children.</a:t>
            </a:r>
          </a:p>
          <a:p>
            <a:r>
              <a:rPr lang="en-AU" dirty="0"/>
              <a:t>Matter type: is a description of the type of legal problem that the person is seeking help for </a:t>
            </a:r>
            <a:r>
              <a:rPr lang="en-AU" dirty="0" err="1"/>
              <a:t>eg</a:t>
            </a:r>
            <a:r>
              <a:rPr lang="en-AU" dirty="0"/>
              <a:t>. theft.</a:t>
            </a:r>
          </a:p>
          <a:p>
            <a:r>
              <a:rPr lang="en-AU" dirty="0"/>
              <a:t>Programs or program areas: VLA delivers services across three programs </a:t>
            </a:r>
          </a:p>
          <a:p>
            <a:pPr lvl="1"/>
            <a:r>
              <a:rPr lang="en-AU" dirty="0"/>
              <a:t>Criminal law (criminal offending, including some driving infringements, breaches of court orders, drug offences)</a:t>
            </a:r>
          </a:p>
          <a:p>
            <a:pPr lvl="1"/>
            <a:r>
              <a:rPr lang="en-AU" dirty="0"/>
              <a:t>Family, Youth and Children’s law (including parenting disputes, child support, family violence, child protection)</a:t>
            </a:r>
          </a:p>
          <a:p>
            <a:pPr lvl="1"/>
            <a:r>
              <a:rPr lang="en-AU" dirty="0"/>
              <a:t>Civil law (including fines, migration, social security matters, discrimination law)</a:t>
            </a:r>
          </a:p>
          <a:p>
            <a:r>
              <a:rPr lang="en-AU" dirty="0"/>
              <a:t>LGA: is Local Government Area – and is the LGA that the client lives in at the time they received a service from VLA.</a:t>
            </a:r>
          </a:p>
        </p:txBody>
      </p:sp>
    </p:spTree>
    <p:extLst>
      <p:ext uri="{BB962C8B-B14F-4D97-AF65-F5344CB8AC3E}">
        <p14:creationId xmlns:p14="http://schemas.microsoft.com/office/powerpoint/2010/main" val="28021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GUIDE to interpreting charts</a:t>
            </a:r>
          </a:p>
        </p:txBody>
      </p:sp>
      <p:sp>
        <p:nvSpPr>
          <p:cNvPr id="3" name="Content Placeholder 2"/>
          <p:cNvSpPr>
            <a:spLocks noGrp="1"/>
          </p:cNvSpPr>
          <p:nvPr>
            <p:ph idx="1"/>
          </p:nvPr>
        </p:nvSpPr>
        <p:spPr>
          <a:xfrm>
            <a:off x="581192" y="2180496"/>
            <a:ext cx="11029615" cy="4237721"/>
          </a:xfrm>
        </p:spPr>
        <p:txBody>
          <a:bodyPr>
            <a:normAutofit fontScale="92500" lnSpcReduction="20000"/>
          </a:bodyPr>
          <a:lstStyle/>
          <a:p>
            <a:pPr marL="0" indent="0">
              <a:buNone/>
            </a:pPr>
            <a:r>
              <a:rPr lang="en-AU" dirty="0"/>
              <a:t>The services received by clients in this report include;</a:t>
            </a:r>
          </a:p>
          <a:p>
            <a:pPr lvl="1"/>
            <a:r>
              <a:rPr lang="en-AU" sz="1800" dirty="0"/>
              <a:t>Grants of aid: where VLA has paid for the person to be represented in court. </a:t>
            </a:r>
          </a:p>
          <a:p>
            <a:pPr lvl="1"/>
            <a:r>
              <a:rPr lang="en-AU" sz="1800" dirty="0"/>
              <a:t>Duty lawyer: where the person has been assisted by a duty lawyer on the day they appear at court</a:t>
            </a:r>
          </a:p>
          <a:p>
            <a:pPr lvl="1"/>
            <a:r>
              <a:rPr lang="en-AU" sz="1800" dirty="0"/>
              <a:t>Legal advice &amp; Minor work: where they have received legal advice, perhaps had some help with documents, but not represented at court.</a:t>
            </a:r>
          </a:p>
          <a:p>
            <a:pPr marL="324000" lvl="1" indent="0">
              <a:buNone/>
            </a:pPr>
            <a:r>
              <a:rPr lang="en-AU" sz="1800" b="1" dirty="0"/>
              <a:t>Note that our legal information services, delivered through our telephone Legal Help line, website and community legal education services, are not included in this report.</a:t>
            </a:r>
          </a:p>
          <a:p>
            <a:pPr marL="0" indent="0">
              <a:buNone/>
            </a:pPr>
            <a:r>
              <a:rPr lang="en-AU" dirty="0"/>
              <a:t>Legal services which are more intensive, for example an ongoing case at court, will tend to be more expensive than a less intensive service, such as legal advice or a duty lawyer at court.  The type of service provided by VLA depends upon a number of factors, but mainly</a:t>
            </a:r>
          </a:p>
          <a:p>
            <a:pPr lvl="1"/>
            <a:r>
              <a:rPr lang="en-AU" sz="1800" dirty="0"/>
              <a:t>The seriousness of the matter, and the potential consequences (for example, if you are facing jail)</a:t>
            </a:r>
          </a:p>
          <a:p>
            <a:pPr lvl="1"/>
            <a:r>
              <a:rPr lang="en-AU" sz="1800" dirty="0"/>
              <a:t>The vulnerability of the person, and their ability to help themselves (for example, if the client is a child, or has a disability which may affect their ability to solve their own legal problems)</a:t>
            </a:r>
          </a:p>
          <a:p>
            <a:pPr marL="0" indent="0">
              <a:buNone/>
            </a:pPr>
            <a:r>
              <a:rPr lang="en-AU" dirty="0"/>
              <a:t>These matters are more likely to receive more intensive services in the form of a grant of aid.</a:t>
            </a:r>
          </a:p>
        </p:txBody>
      </p:sp>
    </p:spTree>
    <p:extLst>
      <p:ext uri="{BB962C8B-B14F-4D97-AF65-F5344CB8AC3E}">
        <p14:creationId xmlns:p14="http://schemas.microsoft.com/office/powerpoint/2010/main" val="317097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VLA Services</a:t>
            </a:r>
            <a:endParaRPr lang="en-AU" dirty="0"/>
          </a:p>
        </p:txBody>
      </p:sp>
      <p:sp>
        <p:nvSpPr>
          <p:cNvPr id="3" name="Content Placeholder 2"/>
          <p:cNvSpPr>
            <a:spLocks noGrp="1"/>
          </p:cNvSpPr>
          <p:nvPr>
            <p:ph idx="1"/>
          </p:nvPr>
        </p:nvSpPr>
        <p:spPr>
          <a:xfrm>
            <a:off x="200903" y="4959080"/>
            <a:ext cx="2870463" cy="1455212"/>
          </a:xfrm>
        </p:spPr>
        <p:txBody>
          <a:bodyPr>
            <a:normAutofit lnSpcReduction="10000"/>
          </a:bodyPr>
          <a:lstStyle/>
          <a:p>
            <a:pPr marL="0" indent="0">
              <a:buNone/>
            </a:pPr>
            <a:r>
              <a:rPr lang="en-US" sz="1200" dirty="0"/>
              <a:t>Average age : </a:t>
            </a:r>
            <a:r>
              <a:rPr lang="en-US" sz="2000" dirty="0">
                <a:solidFill>
                  <a:schemeClr val="accent2">
                    <a:lumMod val="60000"/>
                    <a:lumOff val="40000"/>
                  </a:schemeClr>
                </a:solidFill>
              </a:rPr>
              <a:t>34</a:t>
            </a:r>
          </a:p>
          <a:p>
            <a:pPr marL="0" indent="0">
              <a:buNone/>
            </a:pPr>
            <a:r>
              <a:rPr lang="en-US" sz="1200" dirty="0">
                <a:solidFill>
                  <a:schemeClr val="tx1"/>
                </a:solidFill>
              </a:rPr>
              <a:t>Most common first contact age</a:t>
            </a:r>
            <a:r>
              <a:rPr lang="en-US" sz="1200" b="1" dirty="0">
                <a:solidFill>
                  <a:schemeClr val="tx1"/>
                </a:solidFill>
              </a:rPr>
              <a:t>: </a:t>
            </a:r>
            <a:r>
              <a:rPr lang="en-US" sz="2000" dirty="0">
                <a:solidFill>
                  <a:schemeClr val="accent2">
                    <a:lumMod val="60000"/>
                    <a:lumOff val="40000"/>
                  </a:schemeClr>
                </a:solidFill>
              </a:rPr>
              <a:t>20</a:t>
            </a:r>
          </a:p>
          <a:p>
            <a:pPr marL="0" indent="0">
              <a:buNone/>
            </a:pPr>
            <a:r>
              <a:rPr lang="en-US" sz="2200" dirty="0">
                <a:solidFill>
                  <a:schemeClr val="accent2">
                    <a:lumMod val="60000"/>
                    <a:lumOff val="40000"/>
                  </a:schemeClr>
                </a:solidFill>
              </a:rPr>
              <a:t>42% </a:t>
            </a:r>
            <a:r>
              <a:rPr lang="en-US" sz="1200" dirty="0">
                <a:solidFill>
                  <a:schemeClr val="tx1"/>
                </a:solidFill>
              </a:rPr>
              <a:t>of services provided were duty lawyer services</a:t>
            </a:r>
          </a:p>
        </p:txBody>
      </p:sp>
      <p:sp>
        <p:nvSpPr>
          <p:cNvPr id="13" name="TextBox 12"/>
          <p:cNvSpPr txBox="1"/>
          <p:nvPr/>
        </p:nvSpPr>
        <p:spPr>
          <a:xfrm>
            <a:off x="16492540" y="5482816"/>
            <a:ext cx="2952382" cy="369332"/>
          </a:xfrm>
          <a:prstGeom prst="rect">
            <a:avLst/>
          </a:prstGeom>
          <a:noFill/>
        </p:spPr>
        <p:txBody>
          <a:bodyPr wrap="square" rtlCol="0">
            <a:spAutoFit/>
          </a:bodyPr>
          <a:lstStyle/>
          <a:p>
            <a:r>
              <a:rPr lang="en-US" dirty="0"/>
              <a:t>Gender: </a:t>
            </a:r>
            <a:endParaRPr lang="en-AU" dirty="0"/>
          </a:p>
        </p:txBody>
      </p:sp>
      <p:pic>
        <p:nvPicPr>
          <p:cNvPr id="1038" name="Picture 14" descr="Image result for male female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3885" y="2005517"/>
            <a:ext cx="1906621" cy="12897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12859" y="1963152"/>
            <a:ext cx="710119" cy="369332"/>
          </a:xfrm>
          <a:prstGeom prst="rect">
            <a:avLst/>
          </a:prstGeom>
          <a:noFill/>
        </p:spPr>
        <p:txBody>
          <a:bodyPr wrap="square" rtlCol="0">
            <a:spAutoFit/>
          </a:bodyPr>
          <a:lstStyle/>
          <a:p>
            <a:r>
              <a:rPr lang="en-US" dirty="0"/>
              <a:t>32%</a:t>
            </a:r>
            <a:endParaRPr lang="en-AU" dirty="0"/>
          </a:p>
        </p:txBody>
      </p:sp>
      <p:sp>
        <p:nvSpPr>
          <p:cNvPr id="15" name="TextBox 14"/>
          <p:cNvSpPr txBox="1"/>
          <p:nvPr/>
        </p:nvSpPr>
        <p:spPr>
          <a:xfrm>
            <a:off x="10759844" y="3152942"/>
            <a:ext cx="641324" cy="369332"/>
          </a:xfrm>
          <a:prstGeom prst="rect">
            <a:avLst/>
          </a:prstGeom>
          <a:noFill/>
        </p:spPr>
        <p:txBody>
          <a:bodyPr wrap="square" rtlCol="0">
            <a:spAutoFit/>
          </a:bodyPr>
          <a:lstStyle/>
          <a:p>
            <a:r>
              <a:rPr lang="en-US" dirty="0"/>
              <a:t>68%</a:t>
            </a:r>
            <a:endParaRPr lang="en-AU" dirty="0"/>
          </a:p>
        </p:txBody>
      </p:sp>
      <p:sp>
        <p:nvSpPr>
          <p:cNvPr id="5" name="TextBox 4"/>
          <p:cNvSpPr txBox="1"/>
          <p:nvPr/>
        </p:nvSpPr>
        <p:spPr>
          <a:xfrm>
            <a:off x="8460259" y="4011827"/>
            <a:ext cx="2940909" cy="2512541"/>
          </a:xfrm>
          <a:prstGeom prst="rect">
            <a:avLst/>
          </a:prstGeom>
          <a:noFill/>
        </p:spPr>
        <p:txBody>
          <a:bodyPr wrap="square" rtlCol="0">
            <a:spAutoFit/>
          </a:bodyPr>
          <a:lstStyle/>
          <a:p>
            <a:endParaRPr lang="en-AU" dirty="0"/>
          </a:p>
        </p:txBody>
      </p:sp>
      <p:sp>
        <p:nvSpPr>
          <p:cNvPr id="7" name="AutoShape 2" descr="Image result for silhouette young m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6" descr="Image result for silhouette young m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AutoShape 8" descr="Image result for silhouette young m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TextBox 19"/>
          <p:cNvSpPr txBox="1"/>
          <p:nvPr/>
        </p:nvSpPr>
        <p:spPr>
          <a:xfrm>
            <a:off x="1484934" y="2268473"/>
            <a:ext cx="3247764" cy="2862322"/>
          </a:xfrm>
          <a:prstGeom prst="rect">
            <a:avLst/>
          </a:prstGeom>
          <a:noFill/>
        </p:spPr>
        <p:txBody>
          <a:bodyPr wrap="square" rtlCol="0">
            <a:spAutoFit/>
          </a:bodyPr>
          <a:lstStyle/>
          <a:p>
            <a:r>
              <a:rPr lang="en-US" dirty="0"/>
              <a:t>Most </a:t>
            </a:r>
            <a:r>
              <a:rPr lang="en-US" b="1" dirty="0"/>
              <a:t>common co-occurring </a:t>
            </a:r>
            <a:r>
              <a:rPr lang="en-US" dirty="0"/>
              <a:t>legal problems…</a:t>
            </a:r>
          </a:p>
          <a:p>
            <a:endParaRPr lang="en-US" dirty="0">
              <a:solidFill>
                <a:schemeClr val="accent1">
                  <a:lumMod val="25000"/>
                  <a:lumOff val="75000"/>
                </a:schemeClr>
              </a:solidFill>
            </a:endParaRPr>
          </a:p>
          <a:p>
            <a:pPr marL="285750" indent="-285750">
              <a:buFont typeface="Arial" panose="020B0604020202020204" pitchFamily="34" charset="0"/>
              <a:buChar char="•"/>
            </a:pPr>
            <a:r>
              <a:rPr lang="en-US" dirty="0">
                <a:solidFill>
                  <a:schemeClr val="accent1">
                    <a:lumMod val="75000"/>
                    <a:lumOff val="25000"/>
                  </a:schemeClr>
                </a:solidFill>
              </a:rPr>
              <a:t>Family violence/Parenting arrangements</a:t>
            </a:r>
          </a:p>
          <a:p>
            <a:pPr marL="285750" indent="-285750">
              <a:buFont typeface="Arial" panose="020B0604020202020204" pitchFamily="34" charset="0"/>
              <a:buChar char="•"/>
            </a:pPr>
            <a:r>
              <a:rPr lang="en-US" dirty="0">
                <a:solidFill>
                  <a:schemeClr val="accent1">
                    <a:lumMod val="75000"/>
                    <a:lumOff val="25000"/>
                  </a:schemeClr>
                </a:solidFill>
              </a:rPr>
              <a:t>Theft/Theft from a shop</a:t>
            </a:r>
          </a:p>
          <a:p>
            <a:pPr marL="285750" indent="-285750">
              <a:buFont typeface="Arial" panose="020B0604020202020204" pitchFamily="34" charset="0"/>
              <a:buChar char="•"/>
            </a:pPr>
            <a:r>
              <a:rPr lang="en-US" dirty="0">
                <a:solidFill>
                  <a:schemeClr val="accent1">
                    <a:lumMod val="75000"/>
                    <a:lumOff val="25000"/>
                  </a:schemeClr>
                </a:solidFill>
              </a:rPr>
              <a:t>Family violence/Child protection</a:t>
            </a:r>
          </a:p>
          <a:p>
            <a:endParaRPr lang="en-US" dirty="0"/>
          </a:p>
          <a:p>
            <a:endParaRPr lang="en-AU" dirty="0"/>
          </a:p>
        </p:txBody>
      </p:sp>
      <p:sp>
        <p:nvSpPr>
          <p:cNvPr id="4" name="TextBox 3"/>
          <p:cNvSpPr txBox="1"/>
          <p:nvPr/>
        </p:nvSpPr>
        <p:spPr>
          <a:xfrm>
            <a:off x="5839221" y="4939183"/>
            <a:ext cx="2582970" cy="1384995"/>
          </a:xfrm>
          <a:prstGeom prst="rect">
            <a:avLst/>
          </a:prstGeom>
          <a:noFill/>
        </p:spPr>
        <p:txBody>
          <a:bodyPr wrap="square" rtlCol="0">
            <a:spAutoFit/>
          </a:bodyPr>
          <a:lstStyle/>
          <a:p>
            <a:r>
              <a:rPr lang="en-US" dirty="0"/>
              <a:t>Most</a:t>
            </a:r>
            <a:r>
              <a:rPr lang="en-US" b="1" dirty="0"/>
              <a:t> costly </a:t>
            </a:r>
            <a:r>
              <a:rPr lang="en-US" dirty="0"/>
              <a:t>legal problem…</a:t>
            </a:r>
          </a:p>
          <a:p>
            <a:r>
              <a:rPr lang="en-US" sz="2400" dirty="0">
                <a:solidFill>
                  <a:schemeClr val="accent1">
                    <a:lumMod val="75000"/>
                    <a:lumOff val="25000"/>
                  </a:schemeClr>
                </a:solidFill>
              </a:rPr>
              <a:t>Child protection applications</a:t>
            </a:r>
            <a:endParaRPr lang="en-AU" sz="2400" dirty="0">
              <a:solidFill>
                <a:schemeClr val="accent1">
                  <a:lumMod val="75000"/>
                  <a:lumOff val="25000"/>
                </a:schemeClr>
              </a:solidFill>
            </a:endParaRPr>
          </a:p>
        </p:txBody>
      </p: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5103949" y="1998752"/>
            <a:ext cx="3432446" cy="2772825"/>
          </a:xfrm>
          <a:prstGeom prst="rect">
            <a:avLst/>
          </a:prstGeom>
          <a:noFill/>
          <a:ln>
            <a:noFill/>
          </a:ln>
        </p:spPr>
      </p:pic>
      <p:pic>
        <p:nvPicPr>
          <p:cNvPr id="21" name="image32.png"/>
          <p:cNvPicPr/>
          <p:nvPr/>
        </p:nvPicPr>
        <p:blipFill>
          <a:blip r:embed="rId5"/>
          <a:srcRect/>
          <a:stretch>
            <a:fillRect/>
          </a:stretch>
        </p:blipFill>
        <p:spPr>
          <a:xfrm>
            <a:off x="2923979" y="4690267"/>
            <a:ext cx="2324100" cy="1724025"/>
          </a:xfrm>
          <a:prstGeom prst="rect">
            <a:avLst/>
          </a:prstGeom>
          <a:ln/>
        </p:spPr>
      </p:pic>
      <p:pic>
        <p:nvPicPr>
          <p:cNvPr id="23" name="Picture 22"/>
          <p:cNvPicPr/>
          <p:nvPr/>
        </p:nvPicPr>
        <p:blipFill>
          <a:blip r:embed="rId6">
            <a:extLst>
              <a:ext uri="{28A0092B-C50C-407E-A947-70E740481C1C}">
                <a14:useLocalDpi xmlns:a14="http://schemas.microsoft.com/office/drawing/2010/main" val="0"/>
              </a:ext>
            </a:extLst>
          </a:blip>
          <a:srcRect/>
          <a:stretch>
            <a:fillRect/>
          </a:stretch>
        </p:blipFill>
        <p:spPr bwMode="auto">
          <a:xfrm>
            <a:off x="8905176" y="3769470"/>
            <a:ext cx="2788637" cy="2754897"/>
          </a:xfrm>
          <a:prstGeom prst="rect">
            <a:avLst/>
          </a:prstGeom>
          <a:noFill/>
          <a:ln>
            <a:noFill/>
          </a:ln>
        </p:spPr>
      </p:pic>
      <p:pic>
        <p:nvPicPr>
          <p:cNvPr id="1026" name="Picture 2" descr="Image result for silhouette peop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2269301"/>
            <a:ext cx="1024559" cy="250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18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VLA Services : Young people</a:t>
            </a:r>
            <a:endParaRPr lang="en-AU" dirty="0"/>
          </a:p>
        </p:txBody>
      </p:sp>
      <p:sp>
        <p:nvSpPr>
          <p:cNvPr id="3" name="Content Placeholder 2"/>
          <p:cNvSpPr>
            <a:spLocks noGrp="1"/>
          </p:cNvSpPr>
          <p:nvPr>
            <p:ph idx="1"/>
          </p:nvPr>
        </p:nvSpPr>
        <p:spPr>
          <a:xfrm>
            <a:off x="200903" y="4671707"/>
            <a:ext cx="2870463" cy="1652471"/>
          </a:xfrm>
        </p:spPr>
        <p:txBody>
          <a:bodyPr>
            <a:normAutofit/>
          </a:bodyPr>
          <a:lstStyle/>
          <a:p>
            <a:pPr marL="0" indent="0">
              <a:buNone/>
            </a:pPr>
            <a:r>
              <a:rPr lang="en-US" sz="1200" dirty="0"/>
              <a:t>Average age: </a:t>
            </a:r>
            <a:r>
              <a:rPr lang="en-US" sz="2000" dirty="0">
                <a:solidFill>
                  <a:schemeClr val="accent2">
                    <a:lumMod val="60000"/>
                    <a:lumOff val="40000"/>
                  </a:schemeClr>
                </a:solidFill>
              </a:rPr>
              <a:t>15</a:t>
            </a:r>
          </a:p>
          <a:p>
            <a:pPr marL="0" indent="0">
              <a:buNone/>
            </a:pPr>
            <a:r>
              <a:rPr lang="en-US" sz="1200" dirty="0">
                <a:solidFill>
                  <a:schemeClr val="tx1"/>
                </a:solidFill>
              </a:rPr>
              <a:t>Most common first contact age: </a:t>
            </a:r>
            <a:r>
              <a:rPr lang="en-US" sz="2000" dirty="0">
                <a:solidFill>
                  <a:schemeClr val="accent2">
                    <a:lumMod val="60000"/>
                    <a:lumOff val="40000"/>
                  </a:schemeClr>
                </a:solidFill>
              </a:rPr>
              <a:t>17</a:t>
            </a:r>
          </a:p>
          <a:p>
            <a:pPr marL="0" indent="0">
              <a:buNone/>
            </a:pPr>
            <a:r>
              <a:rPr lang="en-US" sz="2000" dirty="0">
                <a:solidFill>
                  <a:schemeClr val="accent2">
                    <a:lumMod val="60000"/>
                    <a:lumOff val="40000"/>
                  </a:schemeClr>
                </a:solidFill>
              </a:rPr>
              <a:t>45% </a:t>
            </a:r>
            <a:r>
              <a:rPr lang="en-US" sz="1200" dirty="0">
                <a:solidFill>
                  <a:schemeClr val="tx1"/>
                </a:solidFill>
              </a:rPr>
              <a:t>of services provided were a grant of aid</a:t>
            </a:r>
          </a:p>
        </p:txBody>
      </p:sp>
      <p:sp>
        <p:nvSpPr>
          <p:cNvPr id="13" name="TextBox 12"/>
          <p:cNvSpPr txBox="1"/>
          <p:nvPr/>
        </p:nvSpPr>
        <p:spPr>
          <a:xfrm>
            <a:off x="16492540" y="5482816"/>
            <a:ext cx="2952382" cy="369332"/>
          </a:xfrm>
          <a:prstGeom prst="rect">
            <a:avLst/>
          </a:prstGeom>
          <a:noFill/>
        </p:spPr>
        <p:txBody>
          <a:bodyPr wrap="square" rtlCol="0">
            <a:spAutoFit/>
          </a:bodyPr>
          <a:lstStyle/>
          <a:p>
            <a:r>
              <a:rPr lang="en-US" dirty="0"/>
              <a:t>Gender: </a:t>
            </a:r>
            <a:endParaRPr lang="en-AU" dirty="0"/>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986899" y="1918779"/>
            <a:ext cx="3543336" cy="2752928"/>
          </a:xfrm>
          <a:prstGeom prst="rect">
            <a:avLst/>
          </a:prstGeom>
          <a:noFill/>
          <a:ln>
            <a:noFill/>
          </a:ln>
        </p:spPr>
      </p:pic>
      <p:pic>
        <p:nvPicPr>
          <p:cNvPr id="1038" name="Picture 14" descr="Image result for male female symb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885" y="2005517"/>
            <a:ext cx="1906621" cy="12897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12859" y="1963152"/>
            <a:ext cx="710119" cy="369332"/>
          </a:xfrm>
          <a:prstGeom prst="rect">
            <a:avLst/>
          </a:prstGeom>
          <a:noFill/>
        </p:spPr>
        <p:txBody>
          <a:bodyPr wrap="square" rtlCol="0">
            <a:spAutoFit/>
          </a:bodyPr>
          <a:lstStyle/>
          <a:p>
            <a:r>
              <a:rPr lang="en-US" dirty="0"/>
              <a:t>36%</a:t>
            </a:r>
            <a:endParaRPr lang="en-AU" dirty="0"/>
          </a:p>
        </p:txBody>
      </p:sp>
      <p:sp>
        <p:nvSpPr>
          <p:cNvPr id="15" name="TextBox 14"/>
          <p:cNvSpPr txBox="1"/>
          <p:nvPr/>
        </p:nvSpPr>
        <p:spPr>
          <a:xfrm>
            <a:off x="10759844" y="3152942"/>
            <a:ext cx="641324" cy="369332"/>
          </a:xfrm>
          <a:prstGeom prst="rect">
            <a:avLst/>
          </a:prstGeom>
          <a:noFill/>
        </p:spPr>
        <p:txBody>
          <a:bodyPr wrap="square" rtlCol="0">
            <a:spAutoFit/>
          </a:bodyPr>
          <a:lstStyle/>
          <a:p>
            <a:r>
              <a:rPr lang="en-US" dirty="0"/>
              <a:t>64%</a:t>
            </a:r>
            <a:endParaRPr lang="en-AU" dirty="0"/>
          </a:p>
        </p:txBody>
      </p:sp>
      <p:sp>
        <p:nvSpPr>
          <p:cNvPr id="5" name="TextBox 4"/>
          <p:cNvSpPr txBox="1"/>
          <p:nvPr/>
        </p:nvSpPr>
        <p:spPr>
          <a:xfrm>
            <a:off x="8460259" y="4011827"/>
            <a:ext cx="2940909" cy="2512541"/>
          </a:xfrm>
          <a:prstGeom prst="rect">
            <a:avLst/>
          </a:prstGeom>
          <a:noFill/>
        </p:spPr>
        <p:txBody>
          <a:bodyPr wrap="square" rtlCol="0">
            <a:spAutoFit/>
          </a:bodyPr>
          <a:lstStyle/>
          <a:p>
            <a:endParaRPr lang="en-AU" dirty="0"/>
          </a:p>
        </p:txBody>
      </p:sp>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8856485" y="3769470"/>
            <a:ext cx="3040875" cy="2754898"/>
          </a:xfrm>
          <a:prstGeom prst="rect">
            <a:avLst/>
          </a:prstGeom>
          <a:noFill/>
          <a:ln>
            <a:noFill/>
          </a:ln>
        </p:spPr>
      </p:pic>
      <p:sp>
        <p:nvSpPr>
          <p:cNvPr id="7" name="AutoShape 2" descr="Image result for silhouette young m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6" descr="Image result for silhouette young m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AutoShape 8" descr="Image result for silhouette young m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2" name="Picture 11"/>
          <p:cNvPicPr>
            <a:picLocks noChangeAspect="1"/>
          </p:cNvPicPr>
          <p:nvPr/>
        </p:nvPicPr>
        <p:blipFill>
          <a:blip r:embed="rId6"/>
          <a:stretch>
            <a:fillRect/>
          </a:stretch>
        </p:blipFill>
        <p:spPr>
          <a:xfrm>
            <a:off x="140578" y="2005517"/>
            <a:ext cx="1975387" cy="2476500"/>
          </a:xfrm>
          <a:prstGeom prst="rect">
            <a:avLst/>
          </a:prstGeom>
        </p:spPr>
      </p:pic>
      <p:sp>
        <p:nvSpPr>
          <p:cNvPr id="20" name="TextBox 19"/>
          <p:cNvSpPr txBox="1"/>
          <p:nvPr/>
        </p:nvSpPr>
        <p:spPr>
          <a:xfrm>
            <a:off x="1489884" y="2086384"/>
            <a:ext cx="3998068" cy="2585323"/>
          </a:xfrm>
          <a:prstGeom prst="rect">
            <a:avLst/>
          </a:prstGeom>
          <a:noFill/>
        </p:spPr>
        <p:txBody>
          <a:bodyPr wrap="square" rtlCol="0">
            <a:spAutoFit/>
          </a:bodyPr>
          <a:lstStyle/>
          <a:p>
            <a:r>
              <a:rPr lang="en-US" dirty="0"/>
              <a:t>Most </a:t>
            </a:r>
            <a:r>
              <a:rPr lang="en-US" b="1" dirty="0"/>
              <a:t>common co-occurring </a:t>
            </a:r>
            <a:r>
              <a:rPr lang="en-US" dirty="0"/>
              <a:t>legal problems…</a:t>
            </a:r>
          </a:p>
          <a:p>
            <a:endParaRPr lang="en-US" dirty="0">
              <a:solidFill>
                <a:schemeClr val="accent1">
                  <a:lumMod val="25000"/>
                  <a:lumOff val="75000"/>
                </a:schemeClr>
              </a:solidFill>
            </a:endParaRPr>
          </a:p>
          <a:p>
            <a:pPr marL="285750" indent="-285750">
              <a:buFont typeface="Arial" panose="020B0604020202020204" pitchFamily="34" charset="0"/>
              <a:buChar char="•"/>
            </a:pPr>
            <a:r>
              <a:rPr lang="en-US" dirty="0">
                <a:solidFill>
                  <a:schemeClr val="accent1">
                    <a:lumMod val="75000"/>
                    <a:lumOff val="25000"/>
                  </a:schemeClr>
                </a:solidFill>
              </a:rPr>
              <a:t>Child protection/Assault</a:t>
            </a:r>
          </a:p>
          <a:p>
            <a:pPr marL="285750" indent="-285750">
              <a:buFont typeface="Arial" panose="020B0604020202020204" pitchFamily="34" charset="0"/>
              <a:buChar char="•"/>
            </a:pPr>
            <a:r>
              <a:rPr lang="en-US" dirty="0">
                <a:solidFill>
                  <a:schemeClr val="accent1">
                    <a:lumMod val="75000"/>
                    <a:lumOff val="25000"/>
                  </a:schemeClr>
                </a:solidFill>
              </a:rPr>
              <a:t>Child protection/Family violence</a:t>
            </a:r>
          </a:p>
          <a:p>
            <a:pPr marL="285750" indent="-285750">
              <a:buFont typeface="Arial" panose="020B0604020202020204" pitchFamily="34" charset="0"/>
              <a:buChar char="•"/>
            </a:pPr>
            <a:r>
              <a:rPr lang="en-US" dirty="0">
                <a:solidFill>
                  <a:schemeClr val="accent1">
                    <a:lumMod val="75000"/>
                    <a:lumOff val="25000"/>
                  </a:schemeClr>
                </a:solidFill>
              </a:rPr>
              <a:t>Child protection/Burglary</a:t>
            </a:r>
          </a:p>
          <a:p>
            <a:pPr marL="285750" indent="-285750">
              <a:buFont typeface="Arial" panose="020B0604020202020204" pitchFamily="34" charset="0"/>
              <a:buChar char="•"/>
            </a:pPr>
            <a:endParaRPr lang="en-US" dirty="0">
              <a:solidFill>
                <a:schemeClr val="accent1">
                  <a:lumMod val="75000"/>
                  <a:lumOff val="25000"/>
                </a:schemeClr>
              </a:solidFill>
            </a:endParaRPr>
          </a:p>
          <a:p>
            <a:endParaRPr lang="en-US" dirty="0"/>
          </a:p>
          <a:p>
            <a:endParaRPr lang="en-AU" dirty="0"/>
          </a:p>
        </p:txBody>
      </p:sp>
      <p:pic>
        <p:nvPicPr>
          <p:cNvPr id="26" name="image117.png"/>
          <p:cNvPicPr/>
          <p:nvPr/>
        </p:nvPicPr>
        <p:blipFill>
          <a:blip r:embed="rId7"/>
          <a:srcRect/>
          <a:stretch>
            <a:fillRect/>
          </a:stretch>
        </p:blipFill>
        <p:spPr>
          <a:xfrm>
            <a:off x="3147502" y="4773970"/>
            <a:ext cx="2257425" cy="1695450"/>
          </a:xfrm>
          <a:prstGeom prst="rect">
            <a:avLst/>
          </a:prstGeom>
          <a:ln/>
        </p:spPr>
      </p:pic>
      <p:sp>
        <p:nvSpPr>
          <p:cNvPr id="4" name="TextBox 3"/>
          <p:cNvSpPr txBox="1"/>
          <p:nvPr/>
        </p:nvSpPr>
        <p:spPr>
          <a:xfrm>
            <a:off x="5839221" y="4939183"/>
            <a:ext cx="2582970" cy="1384995"/>
          </a:xfrm>
          <a:prstGeom prst="rect">
            <a:avLst/>
          </a:prstGeom>
          <a:noFill/>
        </p:spPr>
        <p:txBody>
          <a:bodyPr wrap="square" rtlCol="0">
            <a:spAutoFit/>
          </a:bodyPr>
          <a:lstStyle/>
          <a:p>
            <a:r>
              <a:rPr lang="en-US" dirty="0"/>
              <a:t>Most </a:t>
            </a:r>
            <a:r>
              <a:rPr lang="en-US" b="1" dirty="0"/>
              <a:t>costly</a:t>
            </a:r>
            <a:r>
              <a:rPr lang="en-US" dirty="0"/>
              <a:t> legal problem…</a:t>
            </a:r>
          </a:p>
          <a:p>
            <a:r>
              <a:rPr lang="en-US" sz="2400" dirty="0">
                <a:solidFill>
                  <a:schemeClr val="accent1">
                    <a:lumMod val="75000"/>
                    <a:lumOff val="25000"/>
                  </a:schemeClr>
                </a:solidFill>
              </a:rPr>
              <a:t>Child protection applications</a:t>
            </a:r>
            <a:endParaRPr lang="en-AU" sz="2400" dirty="0">
              <a:solidFill>
                <a:schemeClr val="accent1">
                  <a:lumMod val="75000"/>
                  <a:lumOff val="25000"/>
                </a:schemeClr>
              </a:solidFill>
            </a:endParaRPr>
          </a:p>
        </p:txBody>
      </p:sp>
    </p:spTree>
    <p:extLst>
      <p:ext uri="{BB962C8B-B14F-4D97-AF65-F5344CB8AC3E}">
        <p14:creationId xmlns:p14="http://schemas.microsoft.com/office/powerpoint/2010/main" val="142033234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2325</Words>
  <Application>Microsoft Macintosh PowerPoint</Application>
  <PresentationFormat>Widescreen</PresentationFormat>
  <Paragraphs>229</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Wingdings 2</vt:lpstr>
      <vt:lpstr>Dividend</vt:lpstr>
      <vt:lpstr>Data analysis project</vt:lpstr>
      <vt:lpstr>Vision</vt:lpstr>
      <vt:lpstr>Research Questions</vt:lpstr>
      <vt:lpstr>Approach</vt:lpstr>
      <vt:lpstr>Patterns of usage over time</vt:lpstr>
      <vt:lpstr>Guide to interpreting charts</vt:lpstr>
      <vt:lpstr>GUIDE to interpreting charts</vt:lpstr>
      <vt:lpstr>VLA Services</vt:lpstr>
      <vt:lpstr>VLA Services : Young people</vt:lpstr>
      <vt:lpstr>VLA Services :  Aboriginal and Torres strait islander</vt:lpstr>
      <vt:lpstr>VLA Services :  Clients speaking a language other than English (LOTE)</vt:lpstr>
      <vt:lpstr>LOTE: countries of origin &amp; main languages spoken</vt:lpstr>
      <vt:lpstr>High cost clients (HCC)</vt:lpstr>
      <vt:lpstr>High cost clients at  VLA</vt:lpstr>
      <vt:lpstr>Crossover clients</vt:lpstr>
      <vt:lpstr>VLA SERVICES: Disability status</vt:lpstr>
      <vt:lpstr>Conclusions</vt:lpstr>
      <vt:lpstr>LIMITATIONS of data</vt:lpstr>
      <vt:lpstr>More information?</vt:lpstr>
    </vt:vector>
  </TitlesOfParts>
  <Manager/>
  <Company>Victoria Legal Aid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 Legal Aid client and service data analysis summary</dc:title>
  <dc:subject/>
  <dc:creator>Victoria Legal Aid</dc:creator>
  <cp:keywords/>
  <dc:description/>
  <cp:lastModifiedBy>Gabrielle Mundana</cp:lastModifiedBy>
  <cp:revision>1</cp:revision>
  <dcterms:created xsi:type="dcterms:W3CDTF">2021-04-29T23:23:00Z</dcterms:created>
  <dcterms:modified xsi:type="dcterms:W3CDTF">2022-02-18T03:06:00Z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