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officeDocument/2006/relationships/officeDocument" Target="ppt/presentation.xml" Id="rId1" /><Relationship Type="http://schemas.openxmlformats.org/officeDocument/2006/relationships/extended-properties" Target="docProps/app.xml" Id="rId4" /><Relationship Type="http://schemas.openxmlformats.org/officeDocument/2006/relationships/custom-properties" Target="/docProps/custom.xml" Id="R3af137f2f5f94c51"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256" r:id="rId2"/>
    <p:sldId id="317" r:id="rId3"/>
    <p:sldId id="268" r:id="rId4"/>
    <p:sldId id="316" r:id="rId5"/>
    <p:sldId id="265" r:id="rId6"/>
    <p:sldId id="326" r:id="rId7"/>
    <p:sldId id="327" r:id="rId8"/>
    <p:sldId id="318" r:id="rId9"/>
    <p:sldId id="333" r:id="rId10"/>
    <p:sldId id="340" r:id="rId11"/>
    <p:sldId id="328" r:id="rId12"/>
    <p:sldId id="329" r:id="rId13"/>
    <p:sldId id="334" r:id="rId14"/>
    <p:sldId id="336" r:id="rId15"/>
    <p:sldId id="341" r:id="rId16"/>
    <p:sldId id="330" r:id="rId17"/>
    <p:sldId id="331" r:id="rId18"/>
    <p:sldId id="335" r:id="rId19"/>
    <p:sldId id="337" r:id="rId20"/>
    <p:sldId id="319" r:id="rId21"/>
    <p:sldId id="320" r:id="rId22"/>
    <p:sldId id="338" r:id="rId23"/>
    <p:sldId id="342" r:id="rId24"/>
    <p:sldId id="322" r:id="rId25"/>
    <p:sldId id="339" r:id="rId26"/>
    <p:sldId id="324" r:id="rId27"/>
    <p:sldId id="343" r:id="rId28"/>
    <p:sldId id="325" r:id="rId29"/>
    <p:sldId id="344" r:id="rId30"/>
    <p:sldId id="315"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31"/>
    <p:restoredTop sz="94643"/>
  </p:normalViewPr>
  <p:slideViewPr>
    <p:cSldViewPr snapToGrid="0" snapToObjects="1">
      <p:cViewPr varScale="1">
        <p:scale>
          <a:sx n="49" d="100"/>
          <a:sy n="49" d="100"/>
        </p:scale>
        <p:origin x="60" y="15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39529F-865C-6046-ABF0-2C6D4BD7C862}" type="datetimeFigureOut">
              <a:rPr lang="en-US" smtClean="0"/>
              <a:t>11/30/2017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1CFC81-BF3B-7341-B2BE-0EC7172F5800}" type="slidenum">
              <a:rPr lang="en-US" smtClean="0"/>
              <a:t>‹#›</a:t>
            </a:fld>
            <a:endParaRPr lang="en-US"/>
          </a:p>
        </p:txBody>
      </p:sp>
    </p:spTree>
    <p:extLst>
      <p:ext uri="{BB962C8B-B14F-4D97-AF65-F5344CB8AC3E}">
        <p14:creationId xmlns:p14="http://schemas.microsoft.com/office/powerpoint/2010/main" val="1561915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4FEF50F-EF37-1541-8984-31A4DEB1B777}"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05E101-0FFB-8F49-A61B-85EE5650094A}" type="slidenum">
              <a:rPr lang="en-US" smtClean="0"/>
              <a:t>‹#›</a:t>
            </a:fld>
            <a:endParaRPr lang="en-US"/>
          </a:p>
        </p:txBody>
      </p:sp>
    </p:spTree>
    <p:extLst>
      <p:ext uri="{BB962C8B-B14F-4D97-AF65-F5344CB8AC3E}">
        <p14:creationId xmlns:p14="http://schemas.microsoft.com/office/powerpoint/2010/main" val="724805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4FEF50F-EF37-1541-8984-31A4DEB1B777}"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05E101-0FFB-8F49-A61B-85EE5650094A}" type="slidenum">
              <a:rPr lang="en-US" smtClean="0"/>
              <a:t>‹#›</a:t>
            </a:fld>
            <a:endParaRPr lang="en-US"/>
          </a:p>
        </p:txBody>
      </p:sp>
    </p:spTree>
    <p:extLst>
      <p:ext uri="{BB962C8B-B14F-4D97-AF65-F5344CB8AC3E}">
        <p14:creationId xmlns:p14="http://schemas.microsoft.com/office/powerpoint/2010/main" val="1640564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4FEF50F-EF37-1541-8984-31A4DEB1B777}"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05E101-0FFB-8F49-A61B-85EE5650094A}" type="slidenum">
              <a:rPr lang="en-US" smtClean="0"/>
              <a:t>‹#›</a:t>
            </a:fld>
            <a:endParaRPr lang="en-US"/>
          </a:p>
        </p:txBody>
      </p:sp>
    </p:spTree>
    <p:extLst>
      <p:ext uri="{BB962C8B-B14F-4D97-AF65-F5344CB8AC3E}">
        <p14:creationId xmlns:p14="http://schemas.microsoft.com/office/powerpoint/2010/main" val="1422906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4FEF50F-EF37-1541-8984-31A4DEB1B777}"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05E101-0FFB-8F49-A61B-85EE5650094A}" type="slidenum">
              <a:rPr lang="en-US" smtClean="0"/>
              <a:t>‹#›</a:t>
            </a:fld>
            <a:endParaRPr lang="en-US"/>
          </a:p>
        </p:txBody>
      </p:sp>
    </p:spTree>
    <p:extLst>
      <p:ext uri="{BB962C8B-B14F-4D97-AF65-F5344CB8AC3E}">
        <p14:creationId xmlns:p14="http://schemas.microsoft.com/office/powerpoint/2010/main" val="1273935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FEF50F-EF37-1541-8984-31A4DEB1B777}"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05E101-0FFB-8F49-A61B-85EE5650094A}" type="slidenum">
              <a:rPr lang="en-US" smtClean="0"/>
              <a:t>‹#›</a:t>
            </a:fld>
            <a:endParaRPr lang="en-US"/>
          </a:p>
        </p:txBody>
      </p:sp>
    </p:spTree>
    <p:extLst>
      <p:ext uri="{BB962C8B-B14F-4D97-AF65-F5344CB8AC3E}">
        <p14:creationId xmlns:p14="http://schemas.microsoft.com/office/powerpoint/2010/main" val="621870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4FEF50F-EF37-1541-8984-31A4DEB1B777}" type="datetimeFigureOut">
              <a:rPr lang="en-US" smtClean="0"/>
              <a:t>11/30/2017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05E101-0FFB-8F49-A61B-85EE5650094A}" type="slidenum">
              <a:rPr lang="en-US" smtClean="0"/>
              <a:t>‹#›</a:t>
            </a:fld>
            <a:endParaRPr lang="en-US"/>
          </a:p>
        </p:txBody>
      </p:sp>
    </p:spTree>
    <p:extLst>
      <p:ext uri="{BB962C8B-B14F-4D97-AF65-F5344CB8AC3E}">
        <p14:creationId xmlns:p14="http://schemas.microsoft.com/office/powerpoint/2010/main" val="2118050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4FEF50F-EF37-1541-8984-31A4DEB1B777}" type="datetimeFigureOut">
              <a:rPr lang="en-US" smtClean="0"/>
              <a:t>11/30/2017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05E101-0FFB-8F49-A61B-85EE5650094A}" type="slidenum">
              <a:rPr lang="en-US" smtClean="0"/>
              <a:t>‹#›</a:t>
            </a:fld>
            <a:endParaRPr lang="en-US"/>
          </a:p>
        </p:txBody>
      </p:sp>
    </p:spTree>
    <p:extLst>
      <p:ext uri="{BB962C8B-B14F-4D97-AF65-F5344CB8AC3E}">
        <p14:creationId xmlns:p14="http://schemas.microsoft.com/office/powerpoint/2010/main" val="1382879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4FEF50F-EF37-1541-8984-31A4DEB1B777}" type="datetimeFigureOut">
              <a:rPr lang="en-US" smtClean="0"/>
              <a:t>11/30/2017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05E101-0FFB-8F49-A61B-85EE5650094A}" type="slidenum">
              <a:rPr lang="en-US" smtClean="0"/>
              <a:t>‹#›</a:t>
            </a:fld>
            <a:endParaRPr lang="en-US"/>
          </a:p>
        </p:txBody>
      </p:sp>
    </p:spTree>
    <p:extLst>
      <p:ext uri="{BB962C8B-B14F-4D97-AF65-F5344CB8AC3E}">
        <p14:creationId xmlns:p14="http://schemas.microsoft.com/office/powerpoint/2010/main" val="1989459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FEF50F-EF37-1541-8984-31A4DEB1B777}" type="datetimeFigureOut">
              <a:rPr lang="en-US" smtClean="0"/>
              <a:t>11/30/2017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05E101-0FFB-8F49-A61B-85EE5650094A}" type="slidenum">
              <a:rPr lang="en-US" smtClean="0"/>
              <a:t>‹#›</a:t>
            </a:fld>
            <a:endParaRPr lang="en-US"/>
          </a:p>
        </p:txBody>
      </p:sp>
    </p:spTree>
    <p:extLst>
      <p:ext uri="{BB962C8B-B14F-4D97-AF65-F5344CB8AC3E}">
        <p14:creationId xmlns:p14="http://schemas.microsoft.com/office/powerpoint/2010/main" val="530256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4FEF50F-EF37-1541-8984-31A4DEB1B777}" type="datetimeFigureOut">
              <a:rPr lang="en-US" smtClean="0"/>
              <a:t>11/30/2017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05E101-0FFB-8F49-A61B-85EE5650094A}" type="slidenum">
              <a:rPr lang="en-US" smtClean="0"/>
              <a:t>‹#›</a:t>
            </a:fld>
            <a:endParaRPr lang="en-US"/>
          </a:p>
        </p:txBody>
      </p:sp>
    </p:spTree>
    <p:extLst>
      <p:ext uri="{BB962C8B-B14F-4D97-AF65-F5344CB8AC3E}">
        <p14:creationId xmlns:p14="http://schemas.microsoft.com/office/powerpoint/2010/main" val="2108302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4FEF50F-EF37-1541-8984-31A4DEB1B777}" type="datetimeFigureOut">
              <a:rPr lang="en-US" smtClean="0"/>
              <a:t>11/30/2017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05E101-0FFB-8F49-A61B-85EE5650094A}" type="slidenum">
              <a:rPr lang="en-US" smtClean="0"/>
              <a:t>‹#›</a:t>
            </a:fld>
            <a:endParaRPr lang="en-US"/>
          </a:p>
        </p:txBody>
      </p:sp>
    </p:spTree>
    <p:extLst>
      <p:ext uri="{BB962C8B-B14F-4D97-AF65-F5344CB8AC3E}">
        <p14:creationId xmlns:p14="http://schemas.microsoft.com/office/powerpoint/2010/main" val="752042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FEF50F-EF37-1541-8984-31A4DEB1B777}" type="datetimeFigureOut">
              <a:rPr lang="en-US" smtClean="0"/>
              <a:t>11/30/2017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05E101-0FFB-8F49-A61B-85EE5650094A}" type="slidenum">
              <a:rPr lang="en-US" smtClean="0"/>
              <a:t>‹#›</a:t>
            </a:fld>
            <a:endParaRPr lang="en-US"/>
          </a:p>
        </p:txBody>
      </p:sp>
    </p:spTree>
    <p:extLst>
      <p:ext uri="{BB962C8B-B14F-4D97-AF65-F5344CB8AC3E}">
        <p14:creationId xmlns:p14="http://schemas.microsoft.com/office/powerpoint/2010/main" val="1611262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ranzcp.org/Files/Resources/College_Statements/Practice_Guidelines/PPG-11-FFP-Developing-reports-and-conducting-indep.aspx"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93127" y="158540"/>
            <a:ext cx="9144000" cy="2387600"/>
          </a:xfrm>
        </p:spPr>
        <p:txBody>
          <a:bodyPr>
            <a:normAutofit fontScale="90000"/>
          </a:bodyPr>
          <a:lstStyle/>
          <a:p>
            <a:r>
              <a:rPr lang="en-US" b="1" dirty="0"/>
              <a:t>Implications of</a:t>
            </a:r>
            <a:br>
              <a:rPr lang="en-US" dirty="0"/>
            </a:br>
            <a:r>
              <a:rPr lang="en-US" b="1" dirty="0"/>
              <a:t>Practice Note SC CR7: a forensic psychiatrist’s perspective</a:t>
            </a:r>
            <a:endParaRPr lang="en-US" dirty="0"/>
          </a:p>
        </p:txBody>
      </p:sp>
      <p:sp>
        <p:nvSpPr>
          <p:cNvPr id="3" name="Subtitle 2"/>
          <p:cNvSpPr>
            <a:spLocks noGrp="1"/>
          </p:cNvSpPr>
          <p:nvPr>
            <p:ph type="subTitle" idx="1"/>
          </p:nvPr>
        </p:nvSpPr>
        <p:spPr>
          <a:xfrm>
            <a:off x="986790" y="2911977"/>
            <a:ext cx="10020300" cy="3643312"/>
          </a:xfrm>
        </p:spPr>
        <p:txBody>
          <a:bodyPr>
            <a:normAutofit fontScale="92500" lnSpcReduction="10000"/>
          </a:bodyPr>
          <a:lstStyle/>
          <a:p>
            <a:r>
              <a:rPr lang="en-US" sz="2800" b="1" dirty="0"/>
              <a:t>A/Prof Andrew Carroll</a:t>
            </a:r>
          </a:p>
          <a:p>
            <a:endParaRPr lang="en-US" i="1" dirty="0"/>
          </a:p>
          <a:p>
            <a:r>
              <a:rPr lang="en-US" i="1" dirty="0"/>
              <a:t>Private Medicolegal Practice</a:t>
            </a:r>
          </a:p>
          <a:p>
            <a:endParaRPr lang="en-US" i="1" dirty="0"/>
          </a:p>
          <a:p>
            <a:r>
              <a:rPr lang="en-US" i="1" dirty="0"/>
              <a:t>Centre for Forensic </a:t>
            </a:r>
            <a:r>
              <a:rPr lang="en-US" i="1" dirty="0" err="1"/>
              <a:t>Behavioural</a:t>
            </a:r>
            <a:r>
              <a:rPr lang="en-US" i="1" dirty="0"/>
              <a:t> Science, Swinburne University of Technology</a:t>
            </a:r>
          </a:p>
          <a:p>
            <a:endParaRPr lang="en-US" i="1" dirty="0"/>
          </a:p>
          <a:p>
            <a:r>
              <a:rPr lang="en-US" i="1" dirty="0" err="1"/>
              <a:t>Forensicare</a:t>
            </a:r>
            <a:endParaRPr lang="en-US" i="1" dirty="0"/>
          </a:p>
          <a:p>
            <a:endParaRPr lang="en-US" i="1" dirty="0"/>
          </a:p>
          <a:p>
            <a:r>
              <a:rPr lang="en-US" i="1" dirty="0"/>
              <a:t>‘Our Curious Minds’</a:t>
            </a:r>
          </a:p>
          <a:p>
            <a:endParaRPr lang="en-US" i="1"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7471" y="5602288"/>
            <a:ext cx="4063405" cy="87363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93580" y="2346033"/>
            <a:ext cx="1950720" cy="116393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29725" y="4567902"/>
            <a:ext cx="2614804" cy="2539628"/>
          </a:xfrm>
          <a:prstGeom prst="rect">
            <a:avLst/>
          </a:prstGeom>
        </p:spPr>
      </p:pic>
    </p:spTree>
    <p:extLst>
      <p:ext uri="{BB962C8B-B14F-4D97-AF65-F5344CB8AC3E}">
        <p14:creationId xmlns:p14="http://schemas.microsoft.com/office/powerpoint/2010/main" val="416560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515600" cy="1325563"/>
          </a:xfrm>
        </p:spPr>
        <p:txBody>
          <a:bodyPr>
            <a:normAutofit fontScale="90000"/>
          </a:bodyPr>
          <a:lstStyle/>
          <a:p>
            <a:r>
              <a:rPr lang="en-US" b="1" dirty="0"/>
              <a:t>RANZCP Professional Practice Guideline 11: </a:t>
            </a:r>
            <a:r>
              <a:rPr lang="en-US" sz="3100" i="1" dirty="0"/>
              <a:t>Developing reports and conducting independent </a:t>
            </a:r>
            <a:br>
              <a:rPr lang="en-US" sz="3100" i="1" dirty="0"/>
            </a:br>
            <a:r>
              <a:rPr lang="en-US" sz="3100" i="1" dirty="0"/>
              <a:t>medical examinations in medico-legal settings </a:t>
            </a:r>
            <a:br>
              <a:rPr lang="en-US" dirty="0"/>
            </a:br>
            <a:endParaRPr lang="en-US" dirty="0"/>
          </a:p>
        </p:txBody>
      </p:sp>
      <p:sp>
        <p:nvSpPr>
          <p:cNvPr id="3" name="Content Placeholder 2"/>
          <p:cNvSpPr>
            <a:spLocks noGrp="1"/>
          </p:cNvSpPr>
          <p:nvPr>
            <p:ph idx="1"/>
          </p:nvPr>
        </p:nvSpPr>
        <p:spPr/>
        <p:txBody>
          <a:bodyPr/>
          <a:lstStyle/>
          <a:p>
            <a:pPr marL="0" indent="0">
              <a:buNone/>
            </a:pPr>
            <a:r>
              <a:rPr lang="en-US" sz="3200" dirty="0"/>
              <a:t>Psychiatrists should use their discretion in regards to how much is explicitly considered in the body of the report based on what is necessary and relevant to include. </a:t>
            </a:r>
          </a:p>
          <a:p>
            <a:endParaRPr lang="en-US" dirty="0"/>
          </a:p>
        </p:txBody>
      </p:sp>
    </p:spTree>
    <p:extLst>
      <p:ext uri="{BB962C8B-B14F-4D97-AF65-F5344CB8AC3E}">
        <p14:creationId xmlns:p14="http://schemas.microsoft.com/office/powerpoint/2010/main" val="6098962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Instructing</a:t>
            </a:r>
          </a:p>
        </p:txBody>
      </p:sp>
      <p:sp>
        <p:nvSpPr>
          <p:cNvPr id="4" name="Content Placeholder 3"/>
          <p:cNvSpPr>
            <a:spLocks noGrp="1"/>
          </p:cNvSpPr>
          <p:nvPr>
            <p:ph idx="1"/>
          </p:nvPr>
        </p:nvSpPr>
        <p:spPr/>
        <p:txBody>
          <a:bodyPr/>
          <a:lstStyle/>
          <a:p>
            <a:r>
              <a:rPr lang="en-US" dirty="0"/>
              <a:t>Clear questions</a:t>
            </a:r>
          </a:p>
          <a:p>
            <a:r>
              <a:rPr lang="en-US" dirty="0"/>
              <a:t>Discussions upfront, before assessment and report, to clarify issues</a:t>
            </a:r>
          </a:p>
          <a:p>
            <a:r>
              <a:rPr lang="en-US" dirty="0"/>
              <a:t>Request for supplementary report to clarify issues, amend errors, incorporate new information</a:t>
            </a:r>
          </a:p>
          <a:p>
            <a:r>
              <a:rPr lang="en-US" dirty="0"/>
              <a:t>Clear instructions as to what to consider and include in reasoning</a:t>
            </a:r>
          </a:p>
          <a:p>
            <a:r>
              <a:rPr lang="en-US" b="1" dirty="0"/>
              <a:t>BE CAREFUL WHAT YOU ASK FOR especially around risk !</a:t>
            </a:r>
          </a:p>
        </p:txBody>
      </p:sp>
    </p:spTree>
    <p:extLst>
      <p:ext uri="{BB962C8B-B14F-4D97-AF65-F5344CB8AC3E}">
        <p14:creationId xmlns:p14="http://schemas.microsoft.com/office/powerpoint/2010/main" val="18996280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Influencing</a:t>
            </a:r>
          </a:p>
        </p:txBody>
      </p:sp>
      <p:sp>
        <p:nvSpPr>
          <p:cNvPr id="3" name="Content Placeholder 2"/>
          <p:cNvSpPr>
            <a:spLocks noGrp="1"/>
          </p:cNvSpPr>
          <p:nvPr>
            <p:ph idx="1"/>
          </p:nvPr>
        </p:nvSpPr>
        <p:spPr/>
        <p:txBody>
          <a:bodyPr/>
          <a:lstStyle/>
          <a:p>
            <a:r>
              <a:rPr lang="en-US" dirty="0"/>
              <a:t>“Send me a draft report”</a:t>
            </a:r>
          </a:p>
          <a:p>
            <a:r>
              <a:rPr lang="en-US" dirty="0"/>
              <a:t>“Can you please take out this paragraph</a:t>
            </a:r>
            <a:r>
              <a:rPr lang="is-IS" dirty="0"/>
              <a:t>…”</a:t>
            </a:r>
          </a:p>
          <a:p>
            <a:r>
              <a:rPr lang="is-IS" dirty="0"/>
              <a:t>“That bit he told you isn’t actually true...”</a:t>
            </a:r>
          </a:p>
          <a:p>
            <a:r>
              <a:rPr lang="is-IS" dirty="0"/>
              <a:t>“That will transgress the plea...”</a:t>
            </a:r>
          </a:p>
          <a:p>
            <a:r>
              <a:rPr lang="is-IS" dirty="0"/>
              <a:t>“T</a:t>
            </a:r>
            <a:r>
              <a:rPr lang="en-US" dirty="0"/>
              <a:t>h</a:t>
            </a:r>
            <a:r>
              <a:rPr lang="is-IS" dirty="0"/>
              <a:t>at was interstate so doesn’t count...”</a:t>
            </a:r>
            <a:endParaRPr lang="en-US" dirty="0"/>
          </a:p>
        </p:txBody>
      </p:sp>
    </p:spTree>
    <p:extLst>
      <p:ext uri="{BB962C8B-B14F-4D97-AF65-F5344CB8AC3E}">
        <p14:creationId xmlns:p14="http://schemas.microsoft.com/office/powerpoint/2010/main" val="2770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81212" y="2551113"/>
            <a:ext cx="10515600" cy="1325563"/>
          </a:xfrm>
        </p:spPr>
        <p:txBody>
          <a:bodyPr/>
          <a:lstStyle/>
          <a:p>
            <a:r>
              <a:rPr lang="en-US"/>
              <a:t>Treating versus Expert roles</a:t>
            </a:r>
          </a:p>
        </p:txBody>
      </p:sp>
    </p:spTree>
    <p:extLst>
      <p:ext uri="{BB962C8B-B14F-4D97-AF65-F5344CB8AC3E}">
        <p14:creationId xmlns:p14="http://schemas.microsoft.com/office/powerpoint/2010/main" val="2109882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CR7 para 6.7 </a:t>
            </a:r>
            <a:endParaRPr lang="en-US" dirty="0"/>
          </a:p>
        </p:txBody>
      </p:sp>
      <p:sp>
        <p:nvSpPr>
          <p:cNvPr id="3" name="Content Placeholder 2"/>
          <p:cNvSpPr>
            <a:spLocks noGrp="1"/>
          </p:cNvSpPr>
          <p:nvPr>
            <p:ph idx="1"/>
          </p:nvPr>
        </p:nvSpPr>
        <p:spPr>
          <a:xfrm>
            <a:off x="314325" y="2611438"/>
            <a:ext cx="11039475" cy="3446462"/>
          </a:xfrm>
        </p:spPr>
        <p:txBody>
          <a:bodyPr>
            <a:normAutofit/>
          </a:bodyPr>
          <a:lstStyle/>
          <a:p>
            <a:pPr marL="0" indent="0">
              <a:buNone/>
            </a:pPr>
            <a:r>
              <a:rPr lang="en-US" sz="3200" dirty="0"/>
              <a:t>“A report </a:t>
            </a:r>
            <a:r>
              <a:rPr lang="en-US" sz="3200"/>
              <a:t>prepared b6 </a:t>
            </a:r>
            <a:r>
              <a:rPr lang="en-US" sz="3200" dirty="0"/>
              <a:t>the subject’s treating practitioner should be confined to information relevant to treatment provided to the subject (e.g. presenting signs and symptoms, diagnosis, clinical formulation, treatment, treatment response and treatment needs).”</a:t>
            </a:r>
          </a:p>
          <a:p>
            <a:pPr marL="0" indent="0">
              <a:buNone/>
            </a:pPr>
            <a:endParaRPr lang="en-US" sz="3200" dirty="0"/>
          </a:p>
          <a:p>
            <a:endParaRPr lang="en-US" dirty="0"/>
          </a:p>
        </p:txBody>
      </p:sp>
    </p:spTree>
    <p:extLst>
      <p:ext uri="{BB962C8B-B14F-4D97-AF65-F5344CB8AC3E}">
        <p14:creationId xmlns:p14="http://schemas.microsoft.com/office/powerpoint/2010/main" val="12899476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09663" y="1736725"/>
            <a:ext cx="10515600" cy="1325563"/>
          </a:xfrm>
        </p:spPr>
        <p:txBody>
          <a:bodyPr>
            <a:normAutofit fontScale="90000"/>
          </a:bodyPr>
          <a:lstStyle/>
          <a:p>
            <a:r>
              <a:rPr lang="en-US" dirty="0"/>
              <a:t>The Note does not apply to the rapid, pragmatic world of Magistrates’ Courts: similar considerations ought to apply however, when considering ‘duties’ of the psychiatrist involved</a:t>
            </a:r>
          </a:p>
        </p:txBody>
      </p:sp>
    </p:spTree>
    <p:extLst>
      <p:ext uri="{BB962C8B-B14F-4D97-AF65-F5344CB8AC3E}">
        <p14:creationId xmlns:p14="http://schemas.microsoft.com/office/powerpoint/2010/main" val="7223567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RANZCP Professional Practice Guideline 11 </a:t>
            </a:r>
            <a:br>
              <a:rPr lang="en-US" dirty="0"/>
            </a:br>
            <a:r>
              <a:rPr lang="en-US" sz="3100" i="1" dirty="0"/>
              <a:t>Developing reports and conducting independent medical examinations in medico-legal settings</a:t>
            </a:r>
          </a:p>
        </p:txBody>
      </p:sp>
      <p:sp>
        <p:nvSpPr>
          <p:cNvPr id="3" name="Content Placeholder 2"/>
          <p:cNvSpPr>
            <a:spLocks noGrp="1"/>
          </p:cNvSpPr>
          <p:nvPr>
            <p:ph idx="1"/>
          </p:nvPr>
        </p:nvSpPr>
        <p:spPr>
          <a:xfrm>
            <a:off x="723900" y="2068512"/>
            <a:ext cx="10515600" cy="4351338"/>
          </a:xfrm>
        </p:spPr>
        <p:txBody>
          <a:bodyPr>
            <a:normAutofit/>
          </a:bodyPr>
          <a:lstStyle/>
          <a:p>
            <a:pPr marL="0" indent="0">
              <a:buNone/>
            </a:pPr>
            <a:r>
              <a:rPr lang="en-US" dirty="0"/>
              <a:t>For the purposes of this document, an independent medical examination and report is a psychiatric assessment and report requested by a third party and provided by a psychiatrist </a:t>
            </a:r>
            <a:r>
              <a:rPr lang="en-US" b="1" dirty="0"/>
              <a:t>not involved </a:t>
            </a:r>
            <a:r>
              <a:rPr lang="en-US" dirty="0"/>
              <a:t>in any past or present therapeutic or other interpersonal relationship with the examinee. </a:t>
            </a:r>
          </a:p>
          <a:p>
            <a:endParaRPr lang="en-US" dirty="0"/>
          </a:p>
        </p:txBody>
      </p:sp>
    </p:spTree>
    <p:extLst>
      <p:ext uri="{BB962C8B-B14F-4D97-AF65-F5344CB8AC3E}">
        <p14:creationId xmlns:p14="http://schemas.microsoft.com/office/powerpoint/2010/main" val="9124593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RANZCP Professional Practice Guideline 11 </a:t>
            </a:r>
            <a:br>
              <a:rPr lang="en-US" dirty="0"/>
            </a:br>
            <a:r>
              <a:rPr lang="en-US" sz="3100" i="1" dirty="0"/>
              <a:t>Developing reports and conducting independent medical examinations in medico-legal settings</a:t>
            </a:r>
          </a:p>
        </p:txBody>
      </p:sp>
      <p:sp>
        <p:nvSpPr>
          <p:cNvPr id="3" name="Content Placeholder 2"/>
          <p:cNvSpPr>
            <a:spLocks noGrp="1"/>
          </p:cNvSpPr>
          <p:nvPr>
            <p:ph idx="1"/>
          </p:nvPr>
        </p:nvSpPr>
        <p:spPr>
          <a:xfrm>
            <a:off x="338137" y="2506662"/>
            <a:ext cx="11577637" cy="4351338"/>
          </a:xfrm>
        </p:spPr>
        <p:txBody>
          <a:bodyPr>
            <a:normAutofit/>
          </a:bodyPr>
          <a:lstStyle/>
          <a:p>
            <a:pPr marL="0" indent="0">
              <a:buNone/>
            </a:pPr>
            <a:r>
              <a:rPr lang="en-US" dirty="0"/>
              <a:t>The RANZCP </a:t>
            </a:r>
            <a:r>
              <a:rPr lang="en-US" dirty="0" err="1"/>
              <a:t>recognises</a:t>
            </a:r>
            <a:r>
              <a:rPr lang="en-US" dirty="0"/>
              <a:t> that treating psychiatrists may be asked or be required to provide medico- legal reports. This includes treating psychiatrists working in rural and remote districts or in jurisdictions where statutory requirements demand such reports. This does not constitute an independent medical examination and report by a psychiatrist. In this circumstance, the psychiatrist must state his or her role as a past or present treating practitioner. </a:t>
            </a:r>
          </a:p>
          <a:p>
            <a:endParaRPr lang="en-US" dirty="0"/>
          </a:p>
        </p:txBody>
      </p:sp>
    </p:spTree>
    <p:extLst>
      <p:ext uri="{BB962C8B-B14F-4D97-AF65-F5344CB8AC3E}">
        <p14:creationId xmlns:p14="http://schemas.microsoft.com/office/powerpoint/2010/main" val="5232024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RANZCP Professional Practice Guideline 11 </a:t>
            </a:r>
            <a:br>
              <a:rPr lang="en-US" dirty="0"/>
            </a:br>
            <a:r>
              <a:rPr lang="en-US" sz="3600" i="1" dirty="0"/>
              <a:t>Developing reports and conducting independent medical examinations in medico-legal settings</a:t>
            </a:r>
          </a:p>
        </p:txBody>
      </p:sp>
      <p:sp>
        <p:nvSpPr>
          <p:cNvPr id="3" name="Content Placeholder 2"/>
          <p:cNvSpPr>
            <a:spLocks noGrp="1"/>
          </p:cNvSpPr>
          <p:nvPr>
            <p:ph idx="1"/>
          </p:nvPr>
        </p:nvSpPr>
        <p:spPr>
          <a:xfrm>
            <a:off x="257175" y="2111375"/>
            <a:ext cx="11096625" cy="4746625"/>
          </a:xfrm>
        </p:spPr>
        <p:txBody>
          <a:bodyPr>
            <a:normAutofit lnSpcReduction="10000"/>
          </a:bodyPr>
          <a:lstStyle/>
          <a:p>
            <a:r>
              <a:rPr lang="en-US" dirty="0"/>
              <a:t>Treating psychiatrists may be able to excuse themselves from providing a medico-legal report as the academic literature supports a range of views on the management of any conflicts of interest (Taylor et al., 2012). If the treating psychiatrist makes this decision, it is recommended that their patient/s are informed of this decision. </a:t>
            </a:r>
          </a:p>
          <a:p>
            <a:r>
              <a:rPr lang="en-US" dirty="0"/>
              <a:t>Treating psychiatrists responding to medico-legal report requests must clearly identify their role and must </a:t>
            </a:r>
            <a:r>
              <a:rPr lang="en-US" dirty="0" err="1"/>
              <a:t>recognise</a:t>
            </a:r>
            <a:r>
              <a:rPr lang="en-US" dirty="0"/>
              <a:t> and disclose to the referring agent / agency the extent and effects of any conflict between their patient’s treatment and medico-legal needs. </a:t>
            </a:r>
          </a:p>
          <a:p>
            <a:r>
              <a:rPr lang="en-US" dirty="0"/>
              <a:t>The </a:t>
            </a:r>
            <a:r>
              <a:rPr lang="en-US" b="1" dirty="0"/>
              <a:t>health interests and needs of the patient of a treating psychiatrist must always be paramount</a:t>
            </a:r>
            <a:r>
              <a:rPr lang="en-US" dirty="0"/>
              <a:t> in responding to a request for a medico-legal report. </a:t>
            </a:r>
          </a:p>
          <a:p>
            <a:endParaRPr lang="en-US" dirty="0"/>
          </a:p>
        </p:txBody>
      </p:sp>
    </p:spTree>
    <p:extLst>
      <p:ext uri="{BB962C8B-B14F-4D97-AF65-F5344CB8AC3E}">
        <p14:creationId xmlns:p14="http://schemas.microsoft.com/office/powerpoint/2010/main" val="19606549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6763" y="1908175"/>
            <a:ext cx="10515600" cy="1325563"/>
          </a:xfrm>
        </p:spPr>
        <p:txBody>
          <a:bodyPr>
            <a:normAutofit fontScale="90000"/>
          </a:bodyPr>
          <a:lstStyle/>
          <a:p>
            <a:pPr algn="ctr"/>
            <a:r>
              <a:rPr lang="en-US" dirty="0"/>
              <a:t>Collateral information: </a:t>
            </a:r>
            <a:br>
              <a:rPr lang="en-US" dirty="0"/>
            </a:br>
            <a:r>
              <a:rPr lang="en-US" dirty="0"/>
              <a:t>comprehensive versus pragmatic</a:t>
            </a:r>
            <a:br>
              <a:rPr lang="en-US" dirty="0"/>
            </a:br>
            <a:br>
              <a:rPr lang="en-US" dirty="0"/>
            </a:br>
            <a:endParaRPr lang="en-US" dirty="0"/>
          </a:p>
        </p:txBody>
      </p:sp>
    </p:spTree>
    <p:extLst>
      <p:ext uri="{BB962C8B-B14F-4D97-AF65-F5344CB8AC3E}">
        <p14:creationId xmlns:p14="http://schemas.microsoft.com/office/powerpoint/2010/main" val="1425684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p:txBody>
          <a:bodyPr/>
          <a:lstStyle/>
          <a:p>
            <a:r>
              <a:rPr lang="en-US" dirty="0"/>
              <a:t>The </a:t>
            </a:r>
            <a:r>
              <a:rPr lang="en-US" dirty="0" err="1"/>
              <a:t>psycholegal</a:t>
            </a:r>
            <a:r>
              <a:rPr lang="en-US" dirty="0"/>
              <a:t> bridge</a:t>
            </a:r>
          </a:p>
          <a:p>
            <a:r>
              <a:rPr lang="en-US" dirty="0"/>
              <a:t>Instructing versus influence</a:t>
            </a:r>
          </a:p>
          <a:p>
            <a:r>
              <a:rPr lang="en-US" dirty="0"/>
              <a:t>Treating versus expert roles</a:t>
            </a:r>
          </a:p>
          <a:p>
            <a:r>
              <a:rPr lang="en-US" dirty="0"/>
              <a:t>Collateral information</a:t>
            </a:r>
          </a:p>
          <a:p>
            <a:r>
              <a:rPr lang="en-US" dirty="0"/>
              <a:t>Tools and their misuse</a:t>
            </a:r>
          </a:p>
          <a:p>
            <a:r>
              <a:rPr lang="en-US" dirty="0"/>
              <a:t>Expert versus ‘common’ knowledge</a:t>
            </a:r>
          </a:p>
          <a:p>
            <a:r>
              <a:rPr lang="en-US" dirty="0"/>
              <a:t>The new standard questions</a:t>
            </a:r>
          </a:p>
          <a:p>
            <a:endParaRPr lang="en-US" dirty="0"/>
          </a:p>
        </p:txBody>
      </p:sp>
    </p:spTree>
    <p:extLst>
      <p:ext uri="{BB962C8B-B14F-4D97-AF65-F5344CB8AC3E}">
        <p14:creationId xmlns:p14="http://schemas.microsoft.com/office/powerpoint/2010/main" val="20157743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CR7 para 6.1 (k)</a:t>
            </a:r>
            <a:endParaRPr lang="en-US" dirty="0"/>
          </a:p>
        </p:txBody>
      </p:sp>
      <p:sp>
        <p:nvSpPr>
          <p:cNvPr id="3" name="Content Placeholder 2"/>
          <p:cNvSpPr>
            <a:spLocks noGrp="1"/>
          </p:cNvSpPr>
          <p:nvPr>
            <p:ph idx="1"/>
          </p:nvPr>
        </p:nvSpPr>
        <p:spPr/>
        <p:txBody>
          <a:bodyPr/>
          <a:lstStyle/>
          <a:p>
            <a:pPr marL="0" indent="0">
              <a:buNone/>
            </a:pPr>
            <a:br>
              <a:rPr lang="en-US" dirty="0"/>
            </a:br>
            <a:endParaRPr lang="en-US" dirty="0"/>
          </a:p>
          <a:p>
            <a:r>
              <a:rPr lang="en-US" dirty="0"/>
              <a:t>“a declaration that the expert has made all the inquiries and considered all the issues which the expert believes are desirable and appropriate, and that no matters of significance which the expert regards as relevant have, to the knowledge of the expert, been withheld.” </a:t>
            </a:r>
          </a:p>
          <a:p>
            <a:endParaRPr lang="en-US" dirty="0"/>
          </a:p>
        </p:txBody>
      </p:sp>
    </p:spTree>
    <p:extLst>
      <p:ext uri="{BB962C8B-B14F-4D97-AF65-F5344CB8AC3E}">
        <p14:creationId xmlns:p14="http://schemas.microsoft.com/office/powerpoint/2010/main" val="7445433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CR7 para 6.2</a:t>
            </a:r>
            <a:endParaRPr lang="en-US" dirty="0"/>
          </a:p>
        </p:txBody>
      </p:sp>
      <p:sp>
        <p:nvSpPr>
          <p:cNvPr id="3" name="Content Placeholder 2"/>
          <p:cNvSpPr>
            <a:spLocks noGrp="1"/>
          </p:cNvSpPr>
          <p:nvPr>
            <p:ph idx="1"/>
          </p:nvPr>
        </p:nvSpPr>
        <p:spPr/>
        <p:txBody>
          <a:bodyPr/>
          <a:lstStyle/>
          <a:p>
            <a:pPr marL="0" indent="0">
              <a:buNone/>
            </a:pPr>
            <a:br>
              <a:rPr lang="en-US" dirty="0"/>
            </a:br>
            <a:endParaRPr lang="en-US" dirty="0"/>
          </a:p>
          <a:p>
            <a:r>
              <a:rPr lang="en-US" dirty="0"/>
              <a:t>“Where the nature of the expert report makes it impracticable or inappropriate to comply with one or more of the requirements of 3.1, the report should identify the non-compliance and provide an explanation for it.” </a:t>
            </a:r>
          </a:p>
          <a:p>
            <a:endParaRPr lang="en-US" dirty="0"/>
          </a:p>
        </p:txBody>
      </p:sp>
    </p:spTree>
    <p:extLst>
      <p:ext uri="{BB962C8B-B14F-4D97-AF65-F5344CB8AC3E}">
        <p14:creationId xmlns:p14="http://schemas.microsoft.com/office/powerpoint/2010/main" val="1522169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What do we need ?</a:t>
            </a:r>
          </a:p>
        </p:txBody>
      </p:sp>
      <p:sp>
        <p:nvSpPr>
          <p:cNvPr id="4" name="Content Placeholder 3"/>
          <p:cNvSpPr>
            <a:spLocks noGrp="1"/>
          </p:cNvSpPr>
          <p:nvPr>
            <p:ph idx="1"/>
          </p:nvPr>
        </p:nvSpPr>
        <p:spPr/>
        <p:txBody>
          <a:bodyPr/>
          <a:lstStyle/>
          <a:p>
            <a:r>
              <a:rPr lang="en-US" dirty="0"/>
              <a:t>Will vary with case</a:t>
            </a:r>
          </a:p>
          <a:p>
            <a:r>
              <a:rPr lang="en-US" dirty="0"/>
              <a:t>Worth discussion upfront</a:t>
            </a:r>
          </a:p>
          <a:p>
            <a:r>
              <a:rPr lang="en-US" dirty="0"/>
              <a:t>If serious and mental impairment/fitness issue involved---seek Justice Health (and, usually, any other treatment notes)</a:t>
            </a:r>
          </a:p>
          <a:p>
            <a:r>
              <a:rPr lang="en-US" dirty="0"/>
              <a:t>Not expert’s job to obtain documents but may be able to talk to treater (with consent)</a:t>
            </a:r>
          </a:p>
        </p:txBody>
      </p:sp>
    </p:spTree>
    <p:extLst>
      <p:ext uri="{BB962C8B-B14F-4D97-AF65-F5344CB8AC3E}">
        <p14:creationId xmlns:p14="http://schemas.microsoft.com/office/powerpoint/2010/main" val="269514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09762" y="2908300"/>
            <a:ext cx="10515600" cy="1325563"/>
          </a:xfrm>
        </p:spPr>
        <p:txBody>
          <a:bodyPr/>
          <a:lstStyle/>
          <a:p>
            <a:r>
              <a:rPr lang="en-US" dirty="0"/>
              <a:t>Tools and their misuse</a:t>
            </a:r>
            <a:r>
              <a:rPr lang="is-IS" dirty="0"/>
              <a:t>…</a:t>
            </a:r>
            <a:endParaRPr lang="en-US" dirty="0"/>
          </a:p>
        </p:txBody>
      </p:sp>
    </p:spTree>
    <p:extLst>
      <p:ext uri="{BB962C8B-B14F-4D97-AF65-F5344CB8AC3E}">
        <p14:creationId xmlns:p14="http://schemas.microsoft.com/office/powerpoint/2010/main" val="10423912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CR para 6.5</a:t>
            </a:r>
          </a:p>
        </p:txBody>
      </p:sp>
      <p:sp>
        <p:nvSpPr>
          <p:cNvPr id="3" name="Content Placeholder 2"/>
          <p:cNvSpPr>
            <a:spLocks noGrp="1"/>
          </p:cNvSpPr>
          <p:nvPr>
            <p:ph idx="1"/>
          </p:nvPr>
        </p:nvSpPr>
        <p:spPr/>
        <p:txBody>
          <a:bodyPr/>
          <a:lstStyle/>
          <a:p>
            <a:pPr marL="0" indent="0">
              <a:buNone/>
            </a:pPr>
            <a:br>
              <a:rPr lang="en-US" dirty="0"/>
            </a:br>
            <a:endParaRPr lang="en-US" dirty="0"/>
          </a:p>
          <a:p>
            <a:r>
              <a:rPr lang="is-IS" dirty="0"/>
              <a:t>“…</a:t>
            </a:r>
            <a:r>
              <a:rPr lang="en-US" dirty="0"/>
              <a:t>the measure(s) administered are well-accepted for the purposes for which they are being used, and are appropriate for use in Australia”</a:t>
            </a:r>
          </a:p>
          <a:p>
            <a:r>
              <a:rPr lang="en-US" dirty="0"/>
              <a:t>Beware e.g. diagnosis of severe mental illness based solely on MMPI self-report data</a:t>
            </a:r>
          </a:p>
          <a:p>
            <a:r>
              <a:rPr lang="en-US" dirty="0"/>
              <a:t>Beware assumptions re: cognitive status if on sedative medication and/or alcohol/</a:t>
            </a:r>
            <a:r>
              <a:rPr lang="en-US" dirty="0" err="1"/>
              <a:t>illicits</a:t>
            </a:r>
            <a:r>
              <a:rPr lang="en-US" dirty="0"/>
              <a:t> at time of testing</a:t>
            </a:r>
          </a:p>
          <a:p>
            <a:endParaRPr lang="en-US" dirty="0"/>
          </a:p>
        </p:txBody>
      </p:sp>
    </p:spTree>
    <p:extLst>
      <p:ext uri="{BB962C8B-B14F-4D97-AF65-F5344CB8AC3E}">
        <p14:creationId xmlns:p14="http://schemas.microsoft.com/office/powerpoint/2010/main" val="17456287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09700" y="2751138"/>
            <a:ext cx="10515600" cy="1325563"/>
          </a:xfrm>
        </p:spPr>
        <p:txBody>
          <a:bodyPr/>
          <a:lstStyle/>
          <a:p>
            <a:r>
              <a:rPr lang="en-US" dirty="0"/>
              <a:t>‘Expert’ versus ‘common’ knowledge</a:t>
            </a:r>
          </a:p>
        </p:txBody>
      </p:sp>
    </p:spTree>
    <p:extLst>
      <p:ext uri="{BB962C8B-B14F-4D97-AF65-F5344CB8AC3E}">
        <p14:creationId xmlns:p14="http://schemas.microsoft.com/office/powerpoint/2010/main" val="21218707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CR7 para 7.7</a:t>
            </a:r>
            <a:endParaRPr lang="en-US" dirty="0"/>
          </a:p>
        </p:txBody>
      </p:sp>
      <p:sp>
        <p:nvSpPr>
          <p:cNvPr id="3" name="Content Placeholder 2"/>
          <p:cNvSpPr>
            <a:spLocks noGrp="1"/>
          </p:cNvSpPr>
          <p:nvPr>
            <p:ph idx="1"/>
          </p:nvPr>
        </p:nvSpPr>
        <p:spPr/>
        <p:txBody>
          <a:bodyPr/>
          <a:lstStyle/>
          <a:p>
            <a:pPr marL="0" indent="0">
              <a:buNone/>
            </a:pPr>
            <a:br>
              <a:rPr lang="en-US" dirty="0"/>
            </a:br>
            <a:endParaRPr lang="en-US" dirty="0"/>
          </a:p>
          <a:p>
            <a:r>
              <a:rPr lang="en-US" dirty="0"/>
              <a:t>“Any opinion expressed with respect to the subject’s remorse, or lack of remorse, must state as comprehensively as possible the basis of the opinion. If the expert concludes that a lack of remorse is the result of the condition, this should be pointed out.” </a:t>
            </a:r>
          </a:p>
          <a:p>
            <a:endParaRPr lang="en-US" dirty="0"/>
          </a:p>
        </p:txBody>
      </p:sp>
    </p:spTree>
    <p:extLst>
      <p:ext uri="{BB962C8B-B14F-4D97-AF65-F5344CB8AC3E}">
        <p14:creationId xmlns:p14="http://schemas.microsoft.com/office/powerpoint/2010/main" val="12081363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95425" y="2451100"/>
            <a:ext cx="10515600" cy="1325563"/>
          </a:xfrm>
        </p:spPr>
        <p:txBody>
          <a:bodyPr/>
          <a:lstStyle/>
          <a:p>
            <a:r>
              <a:rPr lang="en-US"/>
              <a:t>New ‘standard’ questions</a:t>
            </a:r>
            <a:endParaRPr lang="en-US" dirty="0"/>
          </a:p>
        </p:txBody>
      </p:sp>
    </p:spTree>
    <p:extLst>
      <p:ext uri="{BB962C8B-B14F-4D97-AF65-F5344CB8AC3E}">
        <p14:creationId xmlns:p14="http://schemas.microsoft.com/office/powerpoint/2010/main" val="16710450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b="1" dirty="0"/>
              <a:t>SC CR7 para 7.4 and 7.8</a:t>
            </a:r>
          </a:p>
        </p:txBody>
      </p:sp>
      <p:sp>
        <p:nvSpPr>
          <p:cNvPr id="3" name="Content Placeholder 2"/>
          <p:cNvSpPr>
            <a:spLocks noGrp="1"/>
          </p:cNvSpPr>
          <p:nvPr>
            <p:ph idx="1"/>
          </p:nvPr>
        </p:nvSpPr>
        <p:spPr>
          <a:xfrm>
            <a:off x="838200" y="971549"/>
            <a:ext cx="10515600" cy="5757863"/>
          </a:xfrm>
        </p:spPr>
        <p:txBody>
          <a:bodyPr>
            <a:normAutofit/>
          </a:bodyPr>
          <a:lstStyle/>
          <a:p>
            <a:pPr marL="0" indent="0">
              <a:buNone/>
            </a:pPr>
            <a:endParaRPr lang="en-US" dirty="0"/>
          </a:p>
          <a:p>
            <a:r>
              <a:rPr lang="en-US" dirty="0"/>
              <a:t>“the nature, extent and effect of the condition experienced by the subject at the time of the offending and/or at the time of sentence; </a:t>
            </a:r>
          </a:p>
          <a:p>
            <a:r>
              <a:rPr lang="en-US" dirty="0"/>
              <a:t>how the condition affected, or is likely to have affected, the mental functioning of the subject at the time of the offending or in the lead up to it; </a:t>
            </a:r>
          </a:p>
          <a:p>
            <a:r>
              <a:rPr lang="en-US" dirty="0"/>
              <a:t>how the condition is likely to affect the subject in the future and whether this has implications for the type of sentence which the judge should consider; </a:t>
            </a:r>
          </a:p>
          <a:p>
            <a:r>
              <a:rPr lang="en-US" dirty="0"/>
              <a:t>whether the condition would be likely — </a:t>
            </a:r>
          </a:p>
          <a:p>
            <a:pPr marL="457200" lvl="1" indent="0">
              <a:buNone/>
            </a:pPr>
            <a:r>
              <a:rPr lang="en-US" dirty="0"/>
              <a:t>(</a:t>
            </a:r>
            <a:r>
              <a:rPr lang="en-US" dirty="0" err="1"/>
              <a:t>i</a:t>
            </a:r>
            <a:r>
              <a:rPr lang="en-US" dirty="0"/>
              <a:t>) to affect adversely the ability of the subject to cope with imprisonment; and/or </a:t>
            </a:r>
          </a:p>
          <a:p>
            <a:pPr marL="457200" lvl="1" indent="0">
              <a:buNone/>
            </a:pPr>
            <a:r>
              <a:rPr lang="en-US" dirty="0"/>
              <a:t>(ii) to deteriorate as a result of the subject being imprisoned. ”</a:t>
            </a:r>
          </a:p>
          <a:p>
            <a:endParaRPr lang="en-US" dirty="0"/>
          </a:p>
        </p:txBody>
      </p:sp>
    </p:spTree>
    <p:extLst>
      <p:ext uri="{BB962C8B-B14F-4D97-AF65-F5344CB8AC3E}">
        <p14:creationId xmlns:p14="http://schemas.microsoft.com/office/powerpoint/2010/main" val="6894663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CR7 para 7.4 and 7.8</a:t>
            </a:r>
            <a:endParaRPr lang="en-US" dirty="0"/>
          </a:p>
        </p:txBody>
      </p:sp>
      <p:sp>
        <p:nvSpPr>
          <p:cNvPr id="3" name="Content Placeholder 2"/>
          <p:cNvSpPr>
            <a:spLocks noGrp="1"/>
          </p:cNvSpPr>
          <p:nvPr>
            <p:ph idx="1"/>
          </p:nvPr>
        </p:nvSpPr>
        <p:spPr/>
        <p:txBody>
          <a:bodyPr/>
          <a:lstStyle/>
          <a:p>
            <a:endParaRPr lang="en-US" dirty="0"/>
          </a:p>
          <a:p>
            <a:r>
              <a:rPr lang="en-US" dirty="0"/>
              <a:t>In relation to the subject’s prospects of rehabilitation, the report should where appropriate identify: </a:t>
            </a:r>
          </a:p>
          <a:p>
            <a:r>
              <a:rPr lang="en-US" dirty="0"/>
              <a:t>possible therapeutic and rehabilitative options for the subject; </a:t>
            </a:r>
          </a:p>
          <a:p>
            <a:r>
              <a:rPr lang="en-US" dirty="0"/>
              <a:t>the subject’s particular rehabilitation needs; </a:t>
            </a:r>
          </a:p>
          <a:p>
            <a:r>
              <a:rPr lang="en-US" dirty="0"/>
              <a:t>any aspects of the subject’s mental functioning which may impede rehabilitation; and </a:t>
            </a:r>
          </a:p>
          <a:p>
            <a:r>
              <a:rPr lang="en-US" dirty="0"/>
              <a:t>any implications </a:t>
            </a:r>
            <a:r>
              <a:rPr lang="en-US" b="1" i="1" u="sng" dirty="0"/>
              <a:t>of the condition for the risk </a:t>
            </a:r>
            <a:r>
              <a:rPr lang="en-US" dirty="0"/>
              <a:t>of future offending. </a:t>
            </a:r>
          </a:p>
          <a:p>
            <a:endParaRPr lang="en-US" dirty="0"/>
          </a:p>
        </p:txBody>
      </p:sp>
    </p:spTree>
    <p:extLst>
      <p:ext uri="{BB962C8B-B14F-4D97-AF65-F5344CB8AC3E}">
        <p14:creationId xmlns:p14="http://schemas.microsoft.com/office/powerpoint/2010/main" val="1322067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0070C0"/>
                </a:solidFill>
              </a:rPr>
              <a:t>LEGALAND concerns for lawyers</a:t>
            </a:r>
          </a:p>
        </p:txBody>
      </p:sp>
      <p:sp>
        <p:nvSpPr>
          <p:cNvPr id="3" name="Content Placeholder 2"/>
          <p:cNvSpPr>
            <a:spLocks noGrp="1"/>
          </p:cNvSpPr>
          <p:nvPr>
            <p:ph idx="1"/>
          </p:nvPr>
        </p:nvSpPr>
        <p:spPr/>
        <p:txBody>
          <a:bodyPr/>
          <a:lstStyle/>
          <a:p>
            <a:r>
              <a:rPr lang="en-US" dirty="0"/>
              <a:t>Rules of evidence e.g. ‘admissibility’, ‘discoverability’</a:t>
            </a:r>
          </a:p>
          <a:p>
            <a:r>
              <a:rPr lang="en-US" dirty="0"/>
              <a:t>Procedures</a:t>
            </a:r>
          </a:p>
          <a:p>
            <a:r>
              <a:rPr lang="en-US" dirty="0"/>
              <a:t>Legislation</a:t>
            </a:r>
          </a:p>
          <a:p>
            <a:r>
              <a:rPr lang="en-US" dirty="0"/>
              <a:t>Precedents</a:t>
            </a:r>
          </a:p>
          <a:p>
            <a:r>
              <a:rPr lang="en-US" dirty="0"/>
              <a:t>Others ?</a:t>
            </a:r>
          </a:p>
          <a:p>
            <a:r>
              <a:rPr lang="en-US" dirty="0"/>
              <a:t>Duties to client and Court</a:t>
            </a:r>
          </a:p>
        </p:txBody>
      </p:sp>
    </p:spTree>
    <p:extLst>
      <p:ext uri="{BB962C8B-B14F-4D97-AF65-F5344CB8AC3E}">
        <p14:creationId xmlns:p14="http://schemas.microsoft.com/office/powerpoint/2010/main" val="10715159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84199" y="2668058"/>
            <a:ext cx="10515600" cy="1325563"/>
          </a:xfrm>
        </p:spPr>
        <p:txBody>
          <a:bodyPr>
            <a:normAutofit fontScale="90000"/>
          </a:bodyPr>
          <a:lstStyle/>
          <a:p>
            <a:pPr algn="ctr"/>
            <a:r>
              <a:rPr lang="en-US" dirty="0" err="1"/>
              <a:t>carrollforensic@gmail.com</a:t>
            </a:r>
            <a:br>
              <a:rPr lang="en-US" dirty="0"/>
            </a:br>
            <a:br>
              <a:rPr lang="en-US" dirty="0"/>
            </a:br>
            <a:r>
              <a:rPr lang="en-US" dirty="0" err="1"/>
              <a:t>carrollforensic.com</a:t>
            </a:r>
            <a:br>
              <a:rPr lang="en-US" dirty="0"/>
            </a:br>
            <a:br>
              <a:rPr lang="en-US" dirty="0"/>
            </a:br>
            <a:r>
              <a:rPr lang="en-US" dirty="0">
                <a:hlinkClick r:id="rId2"/>
              </a:rPr>
              <a:t> https://</a:t>
            </a:r>
            <a:r>
              <a:rPr lang="en-US" dirty="0" err="1">
                <a:hlinkClick r:id="rId2"/>
              </a:rPr>
              <a:t>www.ranzcp.org</a:t>
            </a:r>
            <a:r>
              <a:rPr lang="en-US" dirty="0">
                <a:hlinkClick r:id="rId2"/>
              </a:rPr>
              <a:t>/Files/Resources/</a:t>
            </a:r>
            <a:r>
              <a:rPr lang="en-US" dirty="0" err="1">
                <a:hlinkClick r:id="rId2"/>
              </a:rPr>
              <a:t>College_Statements</a:t>
            </a:r>
            <a:r>
              <a:rPr lang="en-US" dirty="0">
                <a:hlinkClick r:id="rId2"/>
              </a:rPr>
              <a:t>/</a:t>
            </a:r>
            <a:r>
              <a:rPr lang="en-US" dirty="0" err="1">
                <a:hlinkClick r:id="rId2"/>
              </a:rPr>
              <a:t>Practice_Guidelines</a:t>
            </a:r>
            <a:r>
              <a:rPr lang="en-US" dirty="0">
                <a:hlinkClick r:id="rId2"/>
              </a:rPr>
              <a:t>/PPG-11-FFP-Developing-reports-and-conducting-indep.aspx</a:t>
            </a:r>
            <a:endParaRPr lang="en-US" dirty="0"/>
          </a:p>
        </p:txBody>
      </p:sp>
    </p:spTree>
    <p:extLst>
      <p:ext uri="{BB962C8B-B14F-4D97-AF65-F5344CB8AC3E}">
        <p14:creationId xmlns:p14="http://schemas.microsoft.com/office/powerpoint/2010/main" val="1429248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MENTALAND concerns for expert</a:t>
            </a:r>
          </a:p>
        </p:txBody>
      </p:sp>
      <p:sp>
        <p:nvSpPr>
          <p:cNvPr id="3" name="Content Placeholder 2"/>
          <p:cNvSpPr>
            <a:spLocks noGrp="1"/>
          </p:cNvSpPr>
          <p:nvPr>
            <p:ph idx="1"/>
          </p:nvPr>
        </p:nvSpPr>
        <p:spPr>
          <a:xfrm>
            <a:off x="838200" y="1690688"/>
            <a:ext cx="10515600" cy="4351338"/>
          </a:xfrm>
        </p:spPr>
        <p:txBody>
          <a:bodyPr>
            <a:normAutofit lnSpcReduction="10000"/>
          </a:bodyPr>
          <a:lstStyle/>
          <a:p>
            <a:r>
              <a:rPr lang="en-US" dirty="0"/>
              <a:t>Psychopathology: symptoms and cognitive deficits, assessed by:</a:t>
            </a:r>
          </a:p>
          <a:p>
            <a:pPr lvl="1"/>
            <a:r>
              <a:rPr lang="en-US" dirty="0"/>
              <a:t>Mental state examination</a:t>
            </a:r>
          </a:p>
          <a:p>
            <a:pPr lvl="1"/>
            <a:r>
              <a:rPr lang="en-US" dirty="0"/>
              <a:t>History</a:t>
            </a:r>
          </a:p>
          <a:p>
            <a:pPr lvl="1"/>
            <a:r>
              <a:rPr lang="en-US" dirty="0"/>
              <a:t>Testing</a:t>
            </a:r>
          </a:p>
          <a:p>
            <a:pPr lvl="1"/>
            <a:r>
              <a:rPr lang="en-US" dirty="0"/>
              <a:t>Collateral information</a:t>
            </a:r>
          </a:p>
          <a:p>
            <a:r>
              <a:rPr lang="en-US" dirty="0"/>
              <a:t>Diagnosis</a:t>
            </a:r>
          </a:p>
          <a:p>
            <a:r>
              <a:rPr lang="en-US" dirty="0"/>
              <a:t>Formulation</a:t>
            </a:r>
          </a:p>
          <a:p>
            <a:r>
              <a:rPr lang="en-US" dirty="0"/>
              <a:t>Opinions </a:t>
            </a:r>
          </a:p>
          <a:p>
            <a:pPr lvl="1"/>
            <a:r>
              <a:rPr lang="en-US" dirty="0"/>
              <a:t>Stopping short of ‘ultimate issues’ in sentencing</a:t>
            </a:r>
          </a:p>
          <a:p>
            <a:r>
              <a:rPr lang="en-US" dirty="0"/>
              <a:t>Duties to Court and “the profession”</a:t>
            </a:r>
          </a:p>
          <a:p>
            <a:endParaRPr lang="en-US" dirty="0"/>
          </a:p>
        </p:txBody>
      </p:sp>
    </p:spTree>
    <p:extLst>
      <p:ext uri="{BB962C8B-B14F-4D97-AF65-F5344CB8AC3E}">
        <p14:creationId xmlns:p14="http://schemas.microsoft.com/office/powerpoint/2010/main" val="480136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932"/>
            <a:ext cx="12192000" cy="6876007"/>
          </a:xfrm>
          <a:prstGeom prst="rect">
            <a:avLst/>
          </a:prstGeom>
        </p:spPr>
      </p:pic>
      <p:sp>
        <p:nvSpPr>
          <p:cNvPr id="4" name="TextBox 3"/>
          <p:cNvSpPr txBox="1"/>
          <p:nvPr/>
        </p:nvSpPr>
        <p:spPr>
          <a:xfrm>
            <a:off x="135468" y="2472266"/>
            <a:ext cx="1879600" cy="461665"/>
          </a:xfrm>
          <a:prstGeom prst="rect">
            <a:avLst/>
          </a:prstGeom>
          <a:solidFill>
            <a:srgbClr val="FF0000"/>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400">
                <a:ln w="0"/>
                <a:solidFill>
                  <a:schemeClr val="tx1"/>
                </a:solidFill>
                <a:effectLst>
                  <a:outerShdw blurRad="38100" dist="19050" dir="2700000" algn="tl" rotWithShape="0">
                    <a:schemeClr val="dk1">
                      <a:alpha val="40000"/>
                    </a:schemeClr>
                  </a:outerShdw>
                </a:effectLst>
              </a:rPr>
              <a:t>MENTALAND</a:t>
            </a:r>
          </a:p>
        </p:txBody>
      </p:sp>
      <p:sp>
        <p:nvSpPr>
          <p:cNvPr id="5" name="TextBox 4"/>
          <p:cNvSpPr txBox="1"/>
          <p:nvPr/>
        </p:nvSpPr>
        <p:spPr>
          <a:xfrm>
            <a:off x="10041468" y="2516831"/>
            <a:ext cx="1879600" cy="461665"/>
          </a:xfrm>
          <a:prstGeom prst="rect">
            <a:avLst/>
          </a:prstGeom>
          <a:solidFill>
            <a:srgbClr val="0070C0"/>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400" dirty="0">
                <a:ln w="0"/>
                <a:solidFill>
                  <a:schemeClr val="tx1"/>
                </a:solidFill>
                <a:effectLst>
                  <a:outerShdw blurRad="38100" dist="19050" dir="2700000" algn="tl" rotWithShape="0">
                    <a:schemeClr val="dk1">
                      <a:alpha val="40000"/>
                    </a:schemeClr>
                  </a:outerShdw>
                </a:effectLst>
              </a:rPr>
              <a:t>LEGALAND</a:t>
            </a:r>
          </a:p>
        </p:txBody>
      </p:sp>
      <p:sp>
        <p:nvSpPr>
          <p:cNvPr id="6" name="TextBox 5"/>
          <p:cNvSpPr txBox="1"/>
          <p:nvPr/>
        </p:nvSpPr>
        <p:spPr>
          <a:xfrm>
            <a:off x="3983568" y="2241433"/>
            <a:ext cx="4089400" cy="461665"/>
          </a:xfrm>
          <a:prstGeom prst="rect">
            <a:avLst/>
          </a:prstGeom>
          <a:solidFill>
            <a:srgbClr val="00B050"/>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400">
                <a:ln w="0"/>
                <a:solidFill>
                  <a:schemeClr val="tx1"/>
                </a:solidFill>
                <a:effectLst>
                  <a:outerShdw blurRad="38100" dist="19050" dir="2700000" algn="tl" rotWithShape="0">
                    <a:schemeClr val="dk1">
                      <a:alpha val="40000"/>
                    </a:schemeClr>
                  </a:outerShdw>
                </a:effectLst>
              </a:rPr>
              <a:t>THE PSYCHOLEGAL BRIDGE</a:t>
            </a:r>
            <a:endParaRPr lang="en-US" sz="24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951853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23913" y="2522537"/>
            <a:ext cx="10515600" cy="1325563"/>
          </a:xfrm>
        </p:spPr>
        <p:txBody>
          <a:bodyPr>
            <a:normAutofit fontScale="90000"/>
          </a:bodyPr>
          <a:lstStyle/>
          <a:p>
            <a:pPr algn="ctr"/>
            <a:r>
              <a:rPr lang="en-US" dirty="0"/>
              <a:t>We need to meet in the middle</a:t>
            </a:r>
            <a:br>
              <a:rPr lang="en-US" dirty="0"/>
            </a:br>
            <a:br>
              <a:rPr lang="en-US" dirty="0"/>
            </a:br>
            <a:r>
              <a:rPr lang="en-US" dirty="0"/>
              <a:t>We should be very wary of crossing </a:t>
            </a:r>
            <a:br>
              <a:rPr lang="en-US" dirty="0"/>
            </a:br>
            <a:r>
              <a:rPr lang="en-US" dirty="0"/>
              <a:t>over to foreign land</a:t>
            </a:r>
            <a:br>
              <a:rPr lang="en-US" dirty="0"/>
            </a:br>
            <a:br>
              <a:rPr lang="en-US" dirty="0"/>
            </a:br>
            <a:endParaRPr lang="en-US" dirty="0"/>
          </a:p>
        </p:txBody>
      </p:sp>
    </p:spTree>
    <p:extLst>
      <p:ext uri="{BB962C8B-B14F-4D97-AF65-F5344CB8AC3E}">
        <p14:creationId xmlns:p14="http://schemas.microsoft.com/office/powerpoint/2010/main" val="355052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9637" y="2465388"/>
            <a:ext cx="10515600" cy="1325563"/>
          </a:xfrm>
        </p:spPr>
        <p:txBody>
          <a:bodyPr/>
          <a:lstStyle/>
          <a:p>
            <a:r>
              <a:rPr lang="en-US" dirty="0"/>
              <a:t>Instructing versus influencing</a:t>
            </a:r>
          </a:p>
        </p:txBody>
      </p:sp>
    </p:spTree>
    <p:extLst>
      <p:ext uri="{BB962C8B-B14F-4D97-AF65-F5344CB8AC3E}">
        <p14:creationId xmlns:p14="http://schemas.microsoft.com/office/powerpoint/2010/main" val="225760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CR7 para 5.4</a:t>
            </a:r>
          </a:p>
        </p:txBody>
      </p:sp>
      <p:sp>
        <p:nvSpPr>
          <p:cNvPr id="3" name="Content Placeholder 2"/>
          <p:cNvSpPr>
            <a:spLocks noGrp="1"/>
          </p:cNvSpPr>
          <p:nvPr>
            <p:ph idx="1"/>
          </p:nvPr>
        </p:nvSpPr>
        <p:spPr/>
        <p:txBody>
          <a:bodyPr/>
          <a:lstStyle/>
          <a:p>
            <a:pPr marL="0" indent="0">
              <a:buNone/>
            </a:pPr>
            <a:r>
              <a:rPr lang="en-US" dirty="0"/>
              <a:t>“An expert must never alter a report or an opinion at the request of the commissioning party. </a:t>
            </a:r>
          </a:p>
          <a:p>
            <a:pPr marL="0" indent="0">
              <a:buNone/>
            </a:pPr>
            <a:r>
              <a:rPr lang="en-US" dirty="0"/>
              <a:t>If factual clarification is requested, or additional information is provided, a supplementary report must be prepared which clearly identifies the nature of any change of fact or opinion.”</a:t>
            </a:r>
          </a:p>
          <a:p>
            <a:endParaRPr lang="en-US" dirty="0"/>
          </a:p>
        </p:txBody>
      </p:sp>
    </p:spTree>
    <p:extLst>
      <p:ext uri="{BB962C8B-B14F-4D97-AF65-F5344CB8AC3E}">
        <p14:creationId xmlns:p14="http://schemas.microsoft.com/office/powerpoint/2010/main" val="1730604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515600" cy="1325563"/>
          </a:xfrm>
        </p:spPr>
        <p:txBody>
          <a:bodyPr>
            <a:normAutofit fontScale="90000"/>
          </a:bodyPr>
          <a:lstStyle/>
          <a:p>
            <a:r>
              <a:rPr lang="en-US" b="1" dirty="0"/>
              <a:t>RANZCP Professional Practice Guideline 11: </a:t>
            </a:r>
            <a:r>
              <a:rPr lang="en-US" sz="3100" i="1" dirty="0"/>
              <a:t>Developing reports and conducting independent </a:t>
            </a:r>
            <a:br>
              <a:rPr lang="en-US" sz="3100" i="1" dirty="0"/>
            </a:br>
            <a:r>
              <a:rPr lang="en-US" sz="3100" i="1" dirty="0"/>
              <a:t>medical examinations in medico-legal settings </a:t>
            </a:r>
            <a:br>
              <a:rPr lang="en-US" dirty="0"/>
            </a:br>
            <a:endParaRPr lang="en-US" dirty="0"/>
          </a:p>
        </p:txBody>
      </p:sp>
      <p:sp>
        <p:nvSpPr>
          <p:cNvPr id="3" name="Content Placeholder 2"/>
          <p:cNvSpPr>
            <a:spLocks noGrp="1"/>
          </p:cNvSpPr>
          <p:nvPr>
            <p:ph idx="1"/>
          </p:nvPr>
        </p:nvSpPr>
        <p:spPr/>
        <p:txBody>
          <a:bodyPr/>
          <a:lstStyle/>
          <a:p>
            <a:pPr marL="0" indent="0">
              <a:buNone/>
            </a:pPr>
            <a:r>
              <a:rPr lang="en-US" sz="3200" dirty="0"/>
              <a:t>Psychiatrists must never alter a medico-legal report at the request of any party, including their patient. If a factual clarification is requested or additional information is provided that results in a varied or contrary opinion, psychiatrists must produce a supplementary report that clearly identifies the existence of the original report and the nature of any change(s) (i.e. of fact or opinion). </a:t>
            </a:r>
          </a:p>
          <a:p>
            <a:endParaRPr lang="en-US" dirty="0"/>
          </a:p>
        </p:txBody>
      </p:sp>
    </p:spTree>
    <p:extLst>
      <p:ext uri="{BB962C8B-B14F-4D97-AF65-F5344CB8AC3E}">
        <p14:creationId xmlns:p14="http://schemas.microsoft.com/office/powerpoint/2010/main" val="11237857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880</Words>
  <Application>Microsoft Office PowerPoint</Application>
  <PresentationFormat>Widescreen</PresentationFormat>
  <Paragraphs>111</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Calibri Light</vt:lpstr>
      <vt:lpstr>Office Theme</vt:lpstr>
      <vt:lpstr>Implications of Practice Note SC CR7: a forensic psychiatrist’s perspective</vt:lpstr>
      <vt:lpstr>Outline</vt:lpstr>
      <vt:lpstr>LEGALAND concerns for lawyers</vt:lpstr>
      <vt:lpstr>MENTALAND concerns for expert</vt:lpstr>
      <vt:lpstr>PowerPoint Presentation</vt:lpstr>
      <vt:lpstr>We need to meet in the middle  We should be very wary of crossing  over to foreign land  </vt:lpstr>
      <vt:lpstr>Instructing versus influencing</vt:lpstr>
      <vt:lpstr>SC CR7 para 5.4</vt:lpstr>
      <vt:lpstr>RANZCP Professional Practice Guideline 11: Developing reports and conducting independent  medical examinations in medico-legal settings  </vt:lpstr>
      <vt:lpstr>RANZCP Professional Practice Guideline 11: Developing reports and conducting independent  medical examinations in medico-legal settings  </vt:lpstr>
      <vt:lpstr>Instructing</vt:lpstr>
      <vt:lpstr>Influencing</vt:lpstr>
      <vt:lpstr>Treating versus Expert roles</vt:lpstr>
      <vt:lpstr>SC CR7 para 6.7 </vt:lpstr>
      <vt:lpstr>The Note does not apply to the rapid, pragmatic world of Magistrates’ Courts: similar considerations ought to apply however, when considering ‘duties’ of the psychiatrist involved</vt:lpstr>
      <vt:lpstr>RANZCP Professional Practice Guideline 11  Developing reports and conducting independent medical examinations in medico-legal settings</vt:lpstr>
      <vt:lpstr>RANZCP Professional Practice Guideline 11  Developing reports and conducting independent medical examinations in medico-legal settings</vt:lpstr>
      <vt:lpstr>RANZCP Professional Practice Guideline 11  Developing reports and conducting independent medical examinations in medico-legal settings</vt:lpstr>
      <vt:lpstr>Collateral information:  comprehensive versus pragmatic  </vt:lpstr>
      <vt:lpstr>SC CR7 para 6.1 (k)</vt:lpstr>
      <vt:lpstr>SC CR7 para 6.2</vt:lpstr>
      <vt:lpstr>What do we need ?</vt:lpstr>
      <vt:lpstr>Tools and their misuse…</vt:lpstr>
      <vt:lpstr>SC CR para 6.5</vt:lpstr>
      <vt:lpstr>‘Expert’ versus ‘common’ knowledge</vt:lpstr>
      <vt:lpstr>SC CR7 para 7.7</vt:lpstr>
      <vt:lpstr>New ‘standard’ questions</vt:lpstr>
      <vt:lpstr>SC CR7 para 7.4 and 7.8</vt:lpstr>
      <vt:lpstr>SC CR7 para 7.4 and 7.8</vt:lpstr>
      <vt:lpstr>carrollforensic@gmail.com  carrollforensic.com   https://www.ranzcp.org/Files/Resources/College_Statements/Practice_Guidelines/PPG-11-FFP-Developing-reports-and-conducting-indep.aspx</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Pragmatics of evaluating fitness to stand trial</dc:title>
  <dc:creator>Andrew Carroll</dc:creator>
  <cp:lastModifiedBy/>
  <cp:revision>1</cp:revision>
  <dcterms:created xsi:type="dcterms:W3CDTF">2021-04-29T23:23:00Z</dcterms:created>
  <dcterms:modified xsi:type="dcterms:W3CDTF">2021-04-29T23:23:00Z</dcterms:modified>
</cp:coreProperties>
</file>

<file path=docProps/custom.xml><?xml version="1.0" encoding="utf-8"?>
<op:Properties xmlns:op="http://schemas.openxmlformats.org/officeDocument/2006/custom-properties">
  <op:property fmtid="{D5CDD505-2E9C-101B-9397-08002B2CF9AE}" pid="3" name="_MarkAsFinal">
    <vt:bool xmlns:vt="http://schemas.openxmlformats.org/officeDocument/2006/docPropsVTypes">true</vt:bool>
  </op:property>
</op:Properties>
</file>